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73" r:id="rId5"/>
    <p:sldId id="290" r:id="rId6"/>
    <p:sldId id="289" r:id="rId7"/>
    <p:sldId id="321" r:id="rId8"/>
    <p:sldId id="322" r:id="rId9"/>
    <p:sldId id="308" r:id="rId10"/>
    <p:sldId id="309" r:id="rId11"/>
    <p:sldId id="301" r:id="rId12"/>
    <p:sldId id="304" r:id="rId13"/>
    <p:sldId id="303" r:id="rId14"/>
    <p:sldId id="311" r:id="rId15"/>
    <p:sldId id="312" r:id="rId16"/>
    <p:sldId id="313" r:id="rId17"/>
    <p:sldId id="315" r:id="rId18"/>
    <p:sldId id="316" r:id="rId19"/>
    <p:sldId id="327" r:id="rId20"/>
    <p:sldId id="323" r:id="rId21"/>
    <p:sldId id="325" r:id="rId22"/>
    <p:sldId id="320" r:id="rId23"/>
    <p:sldId id="317" r:id="rId24"/>
    <p:sldId id="318" r:id="rId25"/>
    <p:sldId id="319"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1" d="100"/>
          <a:sy n="81" d="100"/>
        </p:scale>
        <p:origin x="667" y="58"/>
      </p:cViewPr>
      <p:guideLst/>
    </p:cSldViewPr>
  </p:slideViewPr>
  <p:notesTextViewPr>
    <p:cViewPr>
      <p:scale>
        <a:sx n="1" d="1"/>
        <a:sy n="1" d="1"/>
      </p:scale>
      <p:origin x="0" y="0"/>
    </p:cViewPr>
  </p:notesTextViewPr>
  <p:notesViewPr>
    <p:cSldViewPr snapToGrid="0">
      <p:cViewPr varScale="1">
        <p:scale>
          <a:sx n="61" d="100"/>
          <a:sy n="61" d="100"/>
        </p:scale>
        <p:origin x="3158"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65680-6C7E-43A6-887F-CE95CC0BE1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A8F1BC-573D-41DD-9C06-0284D455C226}">
      <dgm:prSet/>
      <dgm:spPr/>
      <dgm:t>
        <a:bodyPr/>
        <a:lstStyle/>
        <a:p>
          <a:r>
            <a:rPr lang="en-GB" b="1"/>
            <a:t>Definition start and end of wave</a:t>
          </a:r>
          <a:endParaRPr lang="en-US"/>
        </a:p>
      </dgm:t>
    </dgm:pt>
    <dgm:pt modelId="{C5AEA442-3476-4290-B50C-55591CE81DFB}" type="parTrans" cxnId="{7B6A2429-9513-4BE8-9D1D-707961BF9F30}">
      <dgm:prSet/>
      <dgm:spPr/>
      <dgm:t>
        <a:bodyPr/>
        <a:lstStyle/>
        <a:p>
          <a:endParaRPr lang="en-US"/>
        </a:p>
      </dgm:t>
    </dgm:pt>
    <dgm:pt modelId="{84453076-7B1D-4EBA-982E-979084E2E024}" type="sibTrans" cxnId="{7B6A2429-9513-4BE8-9D1D-707961BF9F30}">
      <dgm:prSet/>
      <dgm:spPr/>
      <dgm:t>
        <a:bodyPr/>
        <a:lstStyle/>
        <a:p>
          <a:endParaRPr lang="en-US"/>
        </a:p>
      </dgm:t>
    </dgm:pt>
    <dgm:pt modelId="{28A07647-DB9F-42A4-BE1C-82ECDF73CB72}">
      <dgm:prSet/>
      <dgm:spPr/>
      <dgm:t>
        <a:bodyPr/>
        <a:lstStyle/>
        <a:p>
          <a:r>
            <a:rPr lang="en-GB" b="1" dirty="0">
              <a:solidFill>
                <a:srgbClr val="FF0000"/>
              </a:solidFill>
            </a:rPr>
            <a:t>Start of pandemic- </a:t>
          </a:r>
          <a:r>
            <a:rPr lang="en-GB" dirty="0"/>
            <a:t>Cumulative cases above 10 per 100K</a:t>
          </a:r>
          <a:endParaRPr lang="en-US" dirty="0"/>
        </a:p>
      </dgm:t>
    </dgm:pt>
    <dgm:pt modelId="{C5A73482-8613-49C6-B96B-566CBB6FD97A}" type="parTrans" cxnId="{FD2AD048-9EE6-4271-80BA-9E8B1B30F511}">
      <dgm:prSet/>
      <dgm:spPr/>
      <dgm:t>
        <a:bodyPr/>
        <a:lstStyle/>
        <a:p>
          <a:endParaRPr lang="en-US"/>
        </a:p>
      </dgm:t>
    </dgm:pt>
    <dgm:pt modelId="{55DEECD2-131C-444A-8FFF-8F2A739203C0}" type="sibTrans" cxnId="{FD2AD048-9EE6-4271-80BA-9E8B1B30F511}">
      <dgm:prSet/>
      <dgm:spPr/>
      <dgm:t>
        <a:bodyPr/>
        <a:lstStyle/>
        <a:p>
          <a:endParaRPr lang="en-US"/>
        </a:p>
      </dgm:t>
    </dgm:pt>
    <dgm:pt modelId="{02BC95FA-EE71-49FB-8AF6-0DAA106D9B0A}">
      <dgm:prSet/>
      <dgm:spPr/>
      <dgm:t>
        <a:bodyPr/>
        <a:lstStyle/>
        <a:p>
          <a:r>
            <a:rPr lang="en-GB" dirty="0"/>
            <a:t>Start of “Wave”1-The 7 day moving average is more than 14 day moving average which is more than 28 day moving average for more than 7days and Pandemic has started </a:t>
          </a:r>
          <a:endParaRPr lang="en-US" dirty="0"/>
        </a:p>
      </dgm:t>
    </dgm:pt>
    <dgm:pt modelId="{CD9164E3-3DDD-4EB1-9F14-DF31FD78BCBB}" type="parTrans" cxnId="{25F71A82-79C0-4B11-8FB1-CD68564A1C53}">
      <dgm:prSet/>
      <dgm:spPr/>
      <dgm:t>
        <a:bodyPr/>
        <a:lstStyle/>
        <a:p>
          <a:endParaRPr lang="en-US"/>
        </a:p>
      </dgm:t>
    </dgm:pt>
    <dgm:pt modelId="{BB7A91FE-599A-4260-9247-5308C69DE2C9}" type="sibTrans" cxnId="{25F71A82-79C0-4B11-8FB1-CD68564A1C53}">
      <dgm:prSet/>
      <dgm:spPr/>
      <dgm:t>
        <a:bodyPr/>
        <a:lstStyle/>
        <a:p>
          <a:endParaRPr lang="en-US"/>
        </a:p>
      </dgm:t>
    </dgm:pt>
    <dgm:pt modelId="{8A67F409-5A16-40A5-9E78-EB2336D89177}">
      <dgm:prSet/>
      <dgm:spPr/>
      <dgm:t>
        <a:bodyPr/>
        <a:lstStyle/>
        <a:p>
          <a:r>
            <a:rPr lang="en-GB" dirty="0"/>
            <a:t>End of “Wave”1 -The 7 day moving average is less than 14 day moving average which is less than 28 day moving average for more than 7 days and Pandemic has started </a:t>
          </a:r>
          <a:endParaRPr lang="en-US" dirty="0"/>
        </a:p>
      </dgm:t>
    </dgm:pt>
    <dgm:pt modelId="{0CB6F025-7FA8-4AC3-8495-7C8E4EAAB56C}" type="parTrans" cxnId="{A351FFBB-3527-4A3D-AB0A-61BF08C93F22}">
      <dgm:prSet/>
      <dgm:spPr/>
      <dgm:t>
        <a:bodyPr/>
        <a:lstStyle/>
        <a:p>
          <a:endParaRPr lang="en-US"/>
        </a:p>
      </dgm:t>
    </dgm:pt>
    <dgm:pt modelId="{C748ECAA-1A94-4421-8D51-ADBA85063A87}" type="sibTrans" cxnId="{A351FFBB-3527-4A3D-AB0A-61BF08C93F22}">
      <dgm:prSet/>
      <dgm:spPr/>
      <dgm:t>
        <a:bodyPr/>
        <a:lstStyle/>
        <a:p>
          <a:endParaRPr lang="en-US"/>
        </a:p>
      </dgm:t>
    </dgm:pt>
    <dgm:pt modelId="{88F561B1-947F-42AF-9741-BAAF98049529}">
      <dgm:prSet/>
      <dgm:spPr/>
      <dgm:t>
        <a:bodyPr/>
        <a:lstStyle/>
        <a:p>
          <a:r>
            <a:rPr lang="en-GB" dirty="0"/>
            <a:t>Start of “Wave”2-The 7 day moving average is more than 14 day moving average which is more than 28 day moving average for more than 7 days </a:t>
          </a:r>
          <a:r>
            <a:rPr lang="en-GB" i="1" dirty="0"/>
            <a:t>and less than End of Wave1 and Pandemic started </a:t>
          </a:r>
          <a:r>
            <a:rPr lang="en-GB" dirty="0"/>
            <a:t> </a:t>
          </a:r>
          <a:endParaRPr lang="en-US" dirty="0"/>
        </a:p>
      </dgm:t>
    </dgm:pt>
    <dgm:pt modelId="{7C5EBF9F-64C7-42B2-BB2D-9DE4FF7A1480}" type="parTrans" cxnId="{94639C65-6935-4091-86EB-13DA18C1488D}">
      <dgm:prSet/>
      <dgm:spPr/>
      <dgm:t>
        <a:bodyPr/>
        <a:lstStyle/>
        <a:p>
          <a:endParaRPr lang="en-US"/>
        </a:p>
      </dgm:t>
    </dgm:pt>
    <dgm:pt modelId="{F279B503-9BF8-4108-A06A-D63D645009C5}" type="sibTrans" cxnId="{94639C65-6935-4091-86EB-13DA18C1488D}">
      <dgm:prSet/>
      <dgm:spPr/>
      <dgm:t>
        <a:bodyPr/>
        <a:lstStyle/>
        <a:p>
          <a:endParaRPr lang="en-US"/>
        </a:p>
      </dgm:t>
    </dgm:pt>
    <dgm:pt modelId="{699796A7-472A-4A99-A94B-F83863038588}">
      <dgm:prSet/>
      <dgm:spPr/>
      <dgm:t>
        <a:bodyPr/>
        <a:lstStyle/>
        <a:p>
          <a:r>
            <a:rPr lang="en-GB" dirty="0"/>
            <a:t>End of “Wave”2 -The 7 day moving average is less than 14 day moving average which is less than 28 day moving average for more than 7 days </a:t>
          </a:r>
          <a:r>
            <a:rPr lang="en-GB" i="1" dirty="0"/>
            <a:t>and less than Stat of Wave2 and Pandemic started </a:t>
          </a:r>
          <a:endParaRPr lang="en-US" dirty="0"/>
        </a:p>
      </dgm:t>
    </dgm:pt>
    <dgm:pt modelId="{2D6B79A5-D3D5-4B43-A98F-E52F0A86668D}" type="parTrans" cxnId="{5E218BE1-E413-4EAB-850B-F3378034920F}">
      <dgm:prSet/>
      <dgm:spPr/>
      <dgm:t>
        <a:bodyPr/>
        <a:lstStyle/>
        <a:p>
          <a:endParaRPr lang="en-US"/>
        </a:p>
      </dgm:t>
    </dgm:pt>
    <dgm:pt modelId="{19E425AC-E73E-47A4-B0C6-B146058D3F08}" type="sibTrans" cxnId="{5E218BE1-E413-4EAB-850B-F3378034920F}">
      <dgm:prSet/>
      <dgm:spPr/>
      <dgm:t>
        <a:bodyPr/>
        <a:lstStyle/>
        <a:p>
          <a:endParaRPr lang="en-US"/>
        </a:p>
      </dgm:t>
    </dgm:pt>
    <dgm:pt modelId="{6DE8B211-D374-4E36-918F-27F2F8E3DC0F}" type="pres">
      <dgm:prSet presAssocID="{1AC65680-6C7E-43A6-887F-CE95CC0BE183}" presName="linear" presStyleCnt="0">
        <dgm:presLayoutVars>
          <dgm:animLvl val="lvl"/>
          <dgm:resizeHandles val="exact"/>
        </dgm:presLayoutVars>
      </dgm:prSet>
      <dgm:spPr/>
    </dgm:pt>
    <dgm:pt modelId="{90A98AAB-3799-4F66-A0B8-DDC0EBDA2154}" type="pres">
      <dgm:prSet presAssocID="{BFA8F1BC-573D-41DD-9C06-0284D455C226}" presName="parentText" presStyleLbl="node1" presStyleIdx="0" presStyleCnt="6">
        <dgm:presLayoutVars>
          <dgm:chMax val="0"/>
          <dgm:bulletEnabled val="1"/>
        </dgm:presLayoutVars>
      </dgm:prSet>
      <dgm:spPr/>
    </dgm:pt>
    <dgm:pt modelId="{7F968EB1-49F1-436A-B465-6131C5BAA38A}" type="pres">
      <dgm:prSet presAssocID="{84453076-7B1D-4EBA-982E-979084E2E024}" presName="spacer" presStyleCnt="0"/>
      <dgm:spPr/>
    </dgm:pt>
    <dgm:pt modelId="{B0A9C68C-84DA-4397-9020-65482B7FA578}" type="pres">
      <dgm:prSet presAssocID="{28A07647-DB9F-42A4-BE1C-82ECDF73CB72}" presName="parentText" presStyleLbl="node1" presStyleIdx="1" presStyleCnt="6">
        <dgm:presLayoutVars>
          <dgm:chMax val="0"/>
          <dgm:bulletEnabled val="1"/>
        </dgm:presLayoutVars>
      </dgm:prSet>
      <dgm:spPr/>
    </dgm:pt>
    <dgm:pt modelId="{7BFD7494-C1B6-41E9-96AF-8FC91606822A}" type="pres">
      <dgm:prSet presAssocID="{55DEECD2-131C-444A-8FFF-8F2A739203C0}" presName="spacer" presStyleCnt="0"/>
      <dgm:spPr/>
    </dgm:pt>
    <dgm:pt modelId="{7ADED6B1-D936-4AA1-82B8-E66983682007}" type="pres">
      <dgm:prSet presAssocID="{02BC95FA-EE71-49FB-8AF6-0DAA106D9B0A}" presName="parentText" presStyleLbl="node1" presStyleIdx="2" presStyleCnt="6">
        <dgm:presLayoutVars>
          <dgm:chMax val="0"/>
          <dgm:bulletEnabled val="1"/>
        </dgm:presLayoutVars>
      </dgm:prSet>
      <dgm:spPr/>
    </dgm:pt>
    <dgm:pt modelId="{5A74A1CD-4187-4B80-A794-0F63B46A8994}" type="pres">
      <dgm:prSet presAssocID="{BB7A91FE-599A-4260-9247-5308C69DE2C9}" presName="spacer" presStyleCnt="0"/>
      <dgm:spPr/>
    </dgm:pt>
    <dgm:pt modelId="{91CB84E1-A22B-47BD-A927-523DFE2C6737}" type="pres">
      <dgm:prSet presAssocID="{8A67F409-5A16-40A5-9E78-EB2336D89177}" presName="parentText" presStyleLbl="node1" presStyleIdx="3" presStyleCnt="6">
        <dgm:presLayoutVars>
          <dgm:chMax val="0"/>
          <dgm:bulletEnabled val="1"/>
        </dgm:presLayoutVars>
      </dgm:prSet>
      <dgm:spPr/>
    </dgm:pt>
    <dgm:pt modelId="{30761602-5802-4AF5-AD57-7C75CB27B64D}" type="pres">
      <dgm:prSet presAssocID="{C748ECAA-1A94-4421-8D51-ADBA85063A87}" presName="spacer" presStyleCnt="0"/>
      <dgm:spPr/>
    </dgm:pt>
    <dgm:pt modelId="{5659E75F-A778-473A-A791-BD9DBFAAD24A}" type="pres">
      <dgm:prSet presAssocID="{88F561B1-947F-42AF-9741-BAAF98049529}" presName="parentText" presStyleLbl="node1" presStyleIdx="4" presStyleCnt="6">
        <dgm:presLayoutVars>
          <dgm:chMax val="0"/>
          <dgm:bulletEnabled val="1"/>
        </dgm:presLayoutVars>
      </dgm:prSet>
      <dgm:spPr/>
    </dgm:pt>
    <dgm:pt modelId="{8CFCCD6B-CE44-40E9-B60E-DAE50972C405}" type="pres">
      <dgm:prSet presAssocID="{F279B503-9BF8-4108-A06A-D63D645009C5}" presName="spacer" presStyleCnt="0"/>
      <dgm:spPr/>
    </dgm:pt>
    <dgm:pt modelId="{3A6F285B-CC12-4C41-AE11-8D4EB9D0CF6C}" type="pres">
      <dgm:prSet presAssocID="{699796A7-472A-4A99-A94B-F83863038588}" presName="parentText" presStyleLbl="node1" presStyleIdx="5" presStyleCnt="6">
        <dgm:presLayoutVars>
          <dgm:chMax val="0"/>
          <dgm:bulletEnabled val="1"/>
        </dgm:presLayoutVars>
      </dgm:prSet>
      <dgm:spPr/>
    </dgm:pt>
  </dgm:ptLst>
  <dgm:cxnLst>
    <dgm:cxn modelId="{7B6A2429-9513-4BE8-9D1D-707961BF9F30}" srcId="{1AC65680-6C7E-43A6-887F-CE95CC0BE183}" destId="{BFA8F1BC-573D-41DD-9C06-0284D455C226}" srcOrd="0" destOrd="0" parTransId="{C5AEA442-3476-4290-B50C-55591CE81DFB}" sibTransId="{84453076-7B1D-4EBA-982E-979084E2E024}"/>
    <dgm:cxn modelId="{0538123D-92B4-41D1-8A3F-9DB8E28B4AC3}" type="presOf" srcId="{1AC65680-6C7E-43A6-887F-CE95CC0BE183}" destId="{6DE8B211-D374-4E36-918F-27F2F8E3DC0F}" srcOrd="0" destOrd="0" presId="urn:microsoft.com/office/officeart/2005/8/layout/vList2"/>
    <dgm:cxn modelId="{BF0BEA5C-15A5-4C62-8BFD-21F42EA6BEEA}" type="presOf" srcId="{699796A7-472A-4A99-A94B-F83863038588}" destId="{3A6F285B-CC12-4C41-AE11-8D4EB9D0CF6C}" srcOrd="0" destOrd="0" presId="urn:microsoft.com/office/officeart/2005/8/layout/vList2"/>
    <dgm:cxn modelId="{94639C65-6935-4091-86EB-13DA18C1488D}" srcId="{1AC65680-6C7E-43A6-887F-CE95CC0BE183}" destId="{88F561B1-947F-42AF-9741-BAAF98049529}" srcOrd="4" destOrd="0" parTransId="{7C5EBF9F-64C7-42B2-BB2D-9DE4FF7A1480}" sibTransId="{F279B503-9BF8-4108-A06A-D63D645009C5}"/>
    <dgm:cxn modelId="{FD2AD048-9EE6-4271-80BA-9E8B1B30F511}" srcId="{1AC65680-6C7E-43A6-887F-CE95CC0BE183}" destId="{28A07647-DB9F-42A4-BE1C-82ECDF73CB72}" srcOrd="1" destOrd="0" parTransId="{C5A73482-8613-49C6-B96B-566CBB6FD97A}" sibTransId="{55DEECD2-131C-444A-8FFF-8F2A739203C0}"/>
    <dgm:cxn modelId="{AE04DD48-C472-4D70-8C53-C50D21CC53D0}" type="presOf" srcId="{28A07647-DB9F-42A4-BE1C-82ECDF73CB72}" destId="{B0A9C68C-84DA-4397-9020-65482B7FA578}" srcOrd="0" destOrd="0" presId="urn:microsoft.com/office/officeart/2005/8/layout/vList2"/>
    <dgm:cxn modelId="{DF4E606C-CACB-4EED-9406-9B99A09F1E1E}" type="presOf" srcId="{02BC95FA-EE71-49FB-8AF6-0DAA106D9B0A}" destId="{7ADED6B1-D936-4AA1-82B8-E66983682007}" srcOrd="0" destOrd="0" presId="urn:microsoft.com/office/officeart/2005/8/layout/vList2"/>
    <dgm:cxn modelId="{E226456C-670A-44FE-9BA2-FF1AF0C1A2A3}" type="presOf" srcId="{8A67F409-5A16-40A5-9E78-EB2336D89177}" destId="{91CB84E1-A22B-47BD-A927-523DFE2C6737}" srcOrd="0" destOrd="0" presId="urn:microsoft.com/office/officeart/2005/8/layout/vList2"/>
    <dgm:cxn modelId="{48CDAB70-91ED-4B0E-8A9D-68BA41E48C34}" type="presOf" srcId="{88F561B1-947F-42AF-9741-BAAF98049529}" destId="{5659E75F-A778-473A-A791-BD9DBFAAD24A}" srcOrd="0" destOrd="0" presId="urn:microsoft.com/office/officeart/2005/8/layout/vList2"/>
    <dgm:cxn modelId="{25F71A82-79C0-4B11-8FB1-CD68564A1C53}" srcId="{1AC65680-6C7E-43A6-887F-CE95CC0BE183}" destId="{02BC95FA-EE71-49FB-8AF6-0DAA106D9B0A}" srcOrd="2" destOrd="0" parTransId="{CD9164E3-3DDD-4EB1-9F14-DF31FD78BCBB}" sibTransId="{BB7A91FE-599A-4260-9247-5308C69DE2C9}"/>
    <dgm:cxn modelId="{603E1583-934B-44E1-8116-6B6FFD14EA41}" type="presOf" srcId="{BFA8F1BC-573D-41DD-9C06-0284D455C226}" destId="{90A98AAB-3799-4F66-A0B8-DDC0EBDA2154}" srcOrd="0" destOrd="0" presId="urn:microsoft.com/office/officeart/2005/8/layout/vList2"/>
    <dgm:cxn modelId="{A351FFBB-3527-4A3D-AB0A-61BF08C93F22}" srcId="{1AC65680-6C7E-43A6-887F-CE95CC0BE183}" destId="{8A67F409-5A16-40A5-9E78-EB2336D89177}" srcOrd="3" destOrd="0" parTransId="{0CB6F025-7FA8-4AC3-8495-7C8E4EAAB56C}" sibTransId="{C748ECAA-1A94-4421-8D51-ADBA85063A87}"/>
    <dgm:cxn modelId="{5E218BE1-E413-4EAB-850B-F3378034920F}" srcId="{1AC65680-6C7E-43A6-887F-CE95CC0BE183}" destId="{699796A7-472A-4A99-A94B-F83863038588}" srcOrd="5" destOrd="0" parTransId="{2D6B79A5-D3D5-4B43-A98F-E52F0A86668D}" sibTransId="{19E425AC-E73E-47A4-B0C6-B146058D3F08}"/>
    <dgm:cxn modelId="{186548E4-25DC-489E-B7F7-A116510E0C93}" type="presParOf" srcId="{6DE8B211-D374-4E36-918F-27F2F8E3DC0F}" destId="{90A98AAB-3799-4F66-A0B8-DDC0EBDA2154}" srcOrd="0" destOrd="0" presId="urn:microsoft.com/office/officeart/2005/8/layout/vList2"/>
    <dgm:cxn modelId="{4B8B8D3C-5A43-4B4C-BF9F-A6725CB2DCC2}" type="presParOf" srcId="{6DE8B211-D374-4E36-918F-27F2F8E3DC0F}" destId="{7F968EB1-49F1-436A-B465-6131C5BAA38A}" srcOrd="1" destOrd="0" presId="urn:microsoft.com/office/officeart/2005/8/layout/vList2"/>
    <dgm:cxn modelId="{0E574DC7-7119-4B30-B96B-8148B3E961B3}" type="presParOf" srcId="{6DE8B211-D374-4E36-918F-27F2F8E3DC0F}" destId="{B0A9C68C-84DA-4397-9020-65482B7FA578}" srcOrd="2" destOrd="0" presId="urn:microsoft.com/office/officeart/2005/8/layout/vList2"/>
    <dgm:cxn modelId="{A73CDB32-8A19-42FC-9B42-92260EFEF4AF}" type="presParOf" srcId="{6DE8B211-D374-4E36-918F-27F2F8E3DC0F}" destId="{7BFD7494-C1B6-41E9-96AF-8FC91606822A}" srcOrd="3" destOrd="0" presId="urn:microsoft.com/office/officeart/2005/8/layout/vList2"/>
    <dgm:cxn modelId="{DA83802D-3701-4DCA-A60F-F9EA5433C203}" type="presParOf" srcId="{6DE8B211-D374-4E36-918F-27F2F8E3DC0F}" destId="{7ADED6B1-D936-4AA1-82B8-E66983682007}" srcOrd="4" destOrd="0" presId="urn:microsoft.com/office/officeart/2005/8/layout/vList2"/>
    <dgm:cxn modelId="{EC69D5AF-B200-4213-9556-F75D009CFB33}" type="presParOf" srcId="{6DE8B211-D374-4E36-918F-27F2F8E3DC0F}" destId="{5A74A1CD-4187-4B80-A794-0F63B46A8994}" srcOrd="5" destOrd="0" presId="urn:microsoft.com/office/officeart/2005/8/layout/vList2"/>
    <dgm:cxn modelId="{53C940DE-06D3-493A-8A46-904FFCF64F52}" type="presParOf" srcId="{6DE8B211-D374-4E36-918F-27F2F8E3DC0F}" destId="{91CB84E1-A22B-47BD-A927-523DFE2C6737}" srcOrd="6" destOrd="0" presId="urn:microsoft.com/office/officeart/2005/8/layout/vList2"/>
    <dgm:cxn modelId="{0185648E-F6CD-4609-802D-9B238BBE4682}" type="presParOf" srcId="{6DE8B211-D374-4E36-918F-27F2F8E3DC0F}" destId="{30761602-5802-4AF5-AD57-7C75CB27B64D}" srcOrd="7" destOrd="0" presId="urn:microsoft.com/office/officeart/2005/8/layout/vList2"/>
    <dgm:cxn modelId="{69AD4BA2-3A55-4DEB-9EC0-E1E89C4A1B31}" type="presParOf" srcId="{6DE8B211-D374-4E36-918F-27F2F8E3DC0F}" destId="{5659E75F-A778-473A-A791-BD9DBFAAD24A}" srcOrd="8" destOrd="0" presId="urn:microsoft.com/office/officeart/2005/8/layout/vList2"/>
    <dgm:cxn modelId="{8A7194B8-8BC1-4D83-8B21-19173408F63E}" type="presParOf" srcId="{6DE8B211-D374-4E36-918F-27F2F8E3DC0F}" destId="{8CFCCD6B-CE44-40E9-B60E-DAE50972C405}" srcOrd="9" destOrd="0" presId="urn:microsoft.com/office/officeart/2005/8/layout/vList2"/>
    <dgm:cxn modelId="{0463CAEE-9C70-4A2F-9EFD-E34EE3DE546A}" type="presParOf" srcId="{6DE8B211-D374-4E36-918F-27F2F8E3DC0F}" destId="{3A6F285B-CC12-4C41-AE11-8D4EB9D0CF6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6C3CA5-3A19-416D-BBB1-000CA6386FBF}" type="doc">
      <dgm:prSet loTypeId="urn:microsoft.com/office/officeart/2016/7/layout/BasicLinearProcessNumbered" loCatId="process" qsTypeId="urn:microsoft.com/office/officeart/2005/8/quickstyle/simple4" qsCatId="simple" csTypeId="urn:microsoft.com/office/officeart/2005/8/colors/accent2_2" csCatId="accent2"/>
      <dgm:spPr/>
      <dgm:t>
        <a:bodyPr/>
        <a:lstStyle/>
        <a:p>
          <a:endParaRPr lang="en-US"/>
        </a:p>
      </dgm:t>
    </dgm:pt>
    <dgm:pt modelId="{2924FDE0-3D16-4793-B953-6CB860C05E2C}">
      <dgm:prSet/>
      <dgm:spPr/>
      <dgm:t>
        <a:bodyPr/>
        <a:lstStyle/>
        <a:p>
          <a:r>
            <a:rPr lang="en-GB" b="1" i="1"/>
            <a:t>MOP</a:t>
          </a:r>
          <a:r>
            <a:rPr lang="en-GB" i="1"/>
            <a:t> Magnitude of pandemic-  Cumulative cases per 100,000 population at day 120 after crossing threshold point of start of pandemic.</a:t>
          </a:r>
          <a:endParaRPr lang="en-US"/>
        </a:p>
      </dgm:t>
    </dgm:pt>
    <dgm:pt modelId="{17776066-8F98-4EC4-B010-46FE55302EF6}" type="parTrans" cxnId="{78D44EB8-3917-46EF-8CD8-40523FAAB75B}">
      <dgm:prSet/>
      <dgm:spPr/>
      <dgm:t>
        <a:bodyPr/>
        <a:lstStyle/>
        <a:p>
          <a:endParaRPr lang="en-US"/>
        </a:p>
      </dgm:t>
    </dgm:pt>
    <dgm:pt modelId="{37A466B5-2563-4028-AF09-58E3C2B25F63}" type="sibTrans" cxnId="{78D44EB8-3917-46EF-8CD8-40523FAAB75B}">
      <dgm:prSet phldrT="01" phldr="0"/>
      <dgm:spPr/>
      <dgm:t>
        <a:bodyPr/>
        <a:lstStyle/>
        <a:p>
          <a:r>
            <a:rPr lang="en-US"/>
            <a:t>01</a:t>
          </a:r>
        </a:p>
      </dgm:t>
    </dgm:pt>
    <dgm:pt modelId="{23BE1296-1967-43FD-98E4-EA012482D816}">
      <dgm:prSet/>
      <dgm:spPr/>
      <dgm:t>
        <a:bodyPr/>
        <a:lstStyle/>
        <a:p>
          <a:r>
            <a:rPr lang="en-GB" b="1" i="1"/>
            <a:t>SOP</a:t>
          </a:r>
          <a:r>
            <a:rPr lang="en-GB" i="1"/>
            <a:t> Severity of pandemic – Mortality per 100 covid cases  at day 120 after crossing threshold point of start of pandemic </a:t>
          </a:r>
          <a:endParaRPr lang="en-US"/>
        </a:p>
      </dgm:t>
    </dgm:pt>
    <dgm:pt modelId="{C79A306A-1D5E-4C6A-A2AD-D1E709081C3A}" type="parTrans" cxnId="{FECB257C-3483-4DD6-945B-B464AEF00431}">
      <dgm:prSet/>
      <dgm:spPr/>
      <dgm:t>
        <a:bodyPr/>
        <a:lstStyle/>
        <a:p>
          <a:endParaRPr lang="en-US"/>
        </a:p>
      </dgm:t>
    </dgm:pt>
    <dgm:pt modelId="{2B5A6443-0744-409A-B898-9F8F9E7EE7A1}" type="sibTrans" cxnId="{FECB257C-3483-4DD6-945B-B464AEF00431}">
      <dgm:prSet phldrT="02" phldr="0"/>
      <dgm:spPr/>
      <dgm:t>
        <a:bodyPr/>
        <a:lstStyle/>
        <a:p>
          <a:r>
            <a:rPr lang="en-US"/>
            <a:t>02</a:t>
          </a:r>
        </a:p>
      </dgm:t>
    </dgm:pt>
    <dgm:pt modelId="{979C8044-50FD-4680-8D36-82584CA907E0}">
      <dgm:prSet/>
      <dgm:spPr/>
      <dgm:t>
        <a:bodyPr/>
        <a:lstStyle/>
        <a:p>
          <a:r>
            <a:rPr lang="en-GB" b="1" i="1"/>
            <a:t>MOW</a:t>
          </a:r>
          <a:r>
            <a:rPr lang="en-GB" i="1"/>
            <a:t> Magnitude of wave-  Cumulative cases per 100,000 population at day 15, 30, 60, 120 after crossing threshold point of start of wave.</a:t>
          </a:r>
          <a:endParaRPr lang="en-US"/>
        </a:p>
      </dgm:t>
    </dgm:pt>
    <dgm:pt modelId="{98E93FDA-DC41-449C-8C27-AE299F21BE58}" type="parTrans" cxnId="{DAF5869B-A377-41A0-B878-9ABA8D42C1D5}">
      <dgm:prSet/>
      <dgm:spPr/>
      <dgm:t>
        <a:bodyPr/>
        <a:lstStyle/>
        <a:p>
          <a:endParaRPr lang="en-US"/>
        </a:p>
      </dgm:t>
    </dgm:pt>
    <dgm:pt modelId="{4F816E03-E249-4CC0-943B-B6BEF6DD5A20}" type="sibTrans" cxnId="{DAF5869B-A377-41A0-B878-9ABA8D42C1D5}">
      <dgm:prSet phldrT="03" phldr="0"/>
      <dgm:spPr/>
      <dgm:t>
        <a:bodyPr/>
        <a:lstStyle/>
        <a:p>
          <a:r>
            <a:rPr lang="en-US"/>
            <a:t>03</a:t>
          </a:r>
        </a:p>
      </dgm:t>
    </dgm:pt>
    <dgm:pt modelId="{C908E6F1-4698-41FB-A2FD-0AE94B4970F9}">
      <dgm:prSet/>
      <dgm:spPr/>
      <dgm:t>
        <a:bodyPr/>
        <a:lstStyle/>
        <a:p>
          <a:r>
            <a:rPr lang="en-GB" b="1" i="1"/>
            <a:t>SOW </a:t>
          </a:r>
          <a:r>
            <a:rPr lang="en-GB" i="1"/>
            <a:t>Severity of wave – Mortality per 100 covid cases  at day 120 after crossing threshold point of start of wave</a:t>
          </a:r>
          <a:endParaRPr lang="en-US"/>
        </a:p>
      </dgm:t>
    </dgm:pt>
    <dgm:pt modelId="{A9E53967-D758-4F3E-996D-3BE13262F2F5}" type="parTrans" cxnId="{6689311C-F560-4ED9-BC38-783A0319C1F0}">
      <dgm:prSet/>
      <dgm:spPr/>
      <dgm:t>
        <a:bodyPr/>
        <a:lstStyle/>
        <a:p>
          <a:endParaRPr lang="en-US"/>
        </a:p>
      </dgm:t>
    </dgm:pt>
    <dgm:pt modelId="{49C1F1FF-1813-4332-97F6-AB8B0D707A8A}" type="sibTrans" cxnId="{6689311C-F560-4ED9-BC38-783A0319C1F0}">
      <dgm:prSet phldrT="04" phldr="0"/>
      <dgm:spPr/>
      <dgm:t>
        <a:bodyPr/>
        <a:lstStyle/>
        <a:p>
          <a:r>
            <a:rPr lang="en-US"/>
            <a:t>04</a:t>
          </a:r>
        </a:p>
      </dgm:t>
    </dgm:pt>
    <dgm:pt modelId="{3286658B-EBDA-4252-9ECA-F482D22BEDF5}" type="pres">
      <dgm:prSet presAssocID="{AB6C3CA5-3A19-416D-BBB1-000CA6386FBF}" presName="Name0" presStyleCnt="0">
        <dgm:presLayoutVars>
          <dgm:animLvl val="lvl"/>
          <dgm:resizeHandles val="exact"/>
        </dgm:presLayoutVars>
      </dgm:prSet>
      <dgm:spPr/>
    </dgm:pt>
    <dgm:pt modelId="{3D5ED256-4742-405D-BBC7-AFE84B3BC8F1}" type="pres">
      <dgm:prSet presAssocID="{2924FDE0-3D16-4793-B953-6CB860C05E2C}" presName="compositeNode" presStyleCnt="0">
        <dgm:presLayoutVars>
          <dgm:bulletEnabled val="1"/>
        </dgm:presLayoutVars>
      </dgm:prSet>
      <dgm:spPr/>
    </dgm:pt>
    <dgm:pt modelId="{5C29034F-12A8-4E6E-9DF2-6A36ABC28E09}" type="pres">
      <dgm:prSet presAssocID="{2924FDE0-3D16-4793-B953-6CB860C05E2C}" presName="bgRect" presStyleLbl="bgAccFollowNode1" presStyleIdx="0" presStyleCnt="4"/>
      <dgm:spPr/>
    </dgm:pt>
    <dgm:pt modelId="{33B1614C-1BD7-4B77-B0F7-73175743A5A9}" type="pres">
      <dgm:prSet presAssocID="{37A466B5-2563-4028-AF09-58E3C2B25F63}" presName="sibTransNodeCircle" presStyleLbl="alignNode1" presStyleIdx="0" presStyleCnt="8">
        <dgm:presLayoutVars>
          <dgm:chMax val="0"/>
          <dgm:bulletEnabled/>
        </dgm:presLayoutVars>
      </dgm:prSet>
      <dgm:spPr/>
    </dgm:pt>
    <dgm:pt modelId="{94CC1DBD-E1E7-452E-9008-A6E5A61994AE}" type="pres">
      <dgm:prSet presAssocID="{2924FDE0-3D16-4793-B953-6CB860C05E2C}" presName="bottomLine" presStyleLbl="alignNode1" presStyleIdx="1" presStyleCnt="8">
        <dgm:presLayoutVars/>
      </dgm:prSet>
      <dgm:spPr/>
    </dgm:pt>
    <dgm:pt modelId="{FDBDCD16-F1E2-4A46-A8E7-FC08C02D1607}" type="pres">
      <dgm:prSet presAssocID="{2924FDE0-3D16-4793-B953-6CB860C05E2C}" presName="nodeText" presStyleLbl="bgAccFollowNode1" presStyleIdx="0" presStyleCnt="4">
        <dgm:presLayoutVars>
          <dgm:bulletEnabled val="1"/>
        </dgm:presLayoutVars>
      </dgm:prSet>
      <dgm:spPr/>
    </dgm:pt>
    <dgm:pt modelId="{20D2F1D7-0AFA-4556-8FFD-3959BFB01FDB}" type="pres">
      <dgm:prSet presAssocID="{37A466B5-2563-4028-AF09-58E3C2B25F63}" presName="sibTrans" presStyleCnt="0"/>
      <dgm:spPr/>
    </dgm:pt>
    <dgm:pt modelId="{005E8241-97BF-4658-99ED-33D525211DE9}" type="pres">
      <dgm:prSet presAssocID="{23BE1296-1967-43FD-98E4-EA012482D816}" presName="compositeNode" presStyleCnt="0">
        <dgm:presLayoutVars>
          <dgm:bulletEnabled val="1"/>
        </dgm:presLayoutVars>
      </dgm:prSet>
      <dgm:spPr/>
    </dgm:pt>
    <dgm:pt modelId="{F4A34561-35EB-4CDF-B26A-11DA25D386CF}" type="pres">
      <dgm:prSet presAssocID="{23BE1296-1967-43FD-98E4-EA012482D816}" presName="bgRect" presStyleLbl="bgAccFollowNode1" presStyleIdx="1" presStyleCnt="4"/>
      <dgm:spPr/>
    </dgm:pt>
    <dgm:pt modelId="{CEAE45C2-DAA1-424D-ACA0-2A0FC6CA65FC}" type="pres">
      <dgm:prSet presAssocID="{2B5A6443-0744-409A-B898-9F8F9E7EE7A1}" presName="sibTransNodeCircle" presStyleLbl="alignNode1" presStyleIdx="2" presStyleCnt="8">
        <dgm:presLayoutVars>
          <dgm:chMax val="0"/>
          <dgm:bulletEnabled/>
        </dgm:presLayoutVars>
      </dgm:prSet>
      <dgm:spPr/>
    </dgm:pt>
    <dgm:pt modelId="{E5C84AED-4002-483E-861E-77EE79D2D3BE}" type="pres">
      <dgm:prSet presAssocID="{23BE1296-1967-43FD-98E4-EA012482D816}" presName="bottomLine" presStyleLbl="alignNode1" presStyleIdx="3" presStyleCnt="8">
        <dgm:presLayoutVars/>
      </dgm:prSet>
      <dgm:spPr/>
    </dgm:pt>
    <dgm:pt modelId="{B9A0621F-B921-4D23-82B7-65A7207E8951}" type="pres">
      <dgm:prSet presAssocID="{23BE1296-1967-43FD-98E4-EA012482D816}" presName="nodeText" presStyleLbl="bgAccFollowNode1" presStyleIdx="1" presStyleCnt="4">
        <dgm:presLayoutVars>
          <dgm:bulletEnabled val="1"/>
        </dgm:presLayoutVars>
      </dgm:prSet>
      <dgm:spPr/>
    </dgm:pt>
    <dgm:pt modelId="{2A72E01D-8891-4EB7-86D4-EC5178B12D55}" type="pres">
      <dgm:prSet presAssocID="{2B5A6443-0744-409A-B898-9F8F9E7EE7A1}" presName="sibTrans" presStyleCnt="0"/>
      <dgm:spPr/>
    </dgm:pt>
    <dgm:pt modelId="{52B24171-E0F0-4CDC-8F06-E562416F48FD}" type="pres">
      <dgm:prSet presAssocID="{979C8044-50FD-4680-8D36-82584CA907E0}" presName="compositeNode" presStyleCnt="0">
        <dgm:presLayoutVars>
          <dgm:bulletEnabled val="1"/>
        </dgm:presLayoutVars>
      </dgm:prSet>
      <dgm:spPr/>
    </dgm:pt>
    <dgm:pt modelId="{94925B4F-C7E7-4A0F-8BC7-73A58EFA5FA6}" type="pres">
      <dgm:prSet presAssocID="{979C8044-50FD-4680-8D36-82584CA907E0}" presName="bgRect" presStyleLbl="bgAccFollowNode1" presStyleIdx="2" presStyleCnt="4"/>
      <dgm:spPr/>
    </dgm:pt>
    <dgm:pt modelId="{85715213-60F6-46C0-96CD-8EA377515980}" type="pres">
      <dgm:prSet presAssocID="{4F816E03-E249-4CC0-943B-B6BEF6DD5A20}" presName="sibTransNodeCircle" presStyleLbl="alignNode1" presStyleIdx="4" presStyleCnt="8">
        <dgm:presLayoutVars>
          <dgm:chMax val="0"/>
          <dgm:bulletEnabled/>
        </dgm:presLayoutVars>
      </dgm:prSet>
      <dgm:spPr/>
    </dgm:pt>
    <dgm:pt modelId="{9F45D223-2165-47E5-B982-B62CBE4502D1}" type="pres">
      <dgm:prSet presAssocID="{979C8044-50FD-4680-8D36-82584CA907E0}" presName="bottomLine" presStyleLbl="alignNode1" presStyleIdx="5" presStyleCnt="8">
        <dgm:presLayoutVars/>
      </dgm:prSet>
      <dgm:spPr/>
    </dgm:pt>
    <dgm:pt modelId="{95118F14-2A90-404A-999F-41E4DFD9D57D}" type="pres">
      <dgm:prSet presAssocID="{979C8044-50FD-4680-8D36-82584CA907E0}" presName="nodeText" presStyleLbl="bgAccFollowNode1" presStyleIdx="2" presStyleCnt="4">
        <dgm:presLayoutVars>
          <dgm:bulletEnabled val="1"/>
        </dgm:presLayoutVars>
      </dgm:prSet>
      <dgm:spPr/>
    </dgm:pt>
    <dgm:pt modelId="{E9F1A526-74EF-4102-90D9-03F95C633DFE}" type="pres">
      <dgm:prSet presAssocID="{4F816E03-E249-4CC0-943B-B6BEF6DD5A20}" presName="sibTrans" presStyleCnt="0"/>
      <dgm:spPr/>
    </dgm:pt>
    <dgm:pt modelId="{607638F8-656C-44C1-BF71-0CEE08DDED93}" type="pres">
      <dgm:prSet presAssocID="{C908E6F1-4698-41FB-A2FD-0AE94B4970F9}" presName="compositeNode" presStyleCnt="0">
        <dgm:presLayoutVars>
          <dgm:bulletEnabled val="1"/>
        </dgm:presLayoutVars>
      </dgm:prSet>
      <dgm:spPr/>
    </dgm:pt>
    <dgm:pt modelId="{FCD81F3F-194E-489F-AE4A-BB17D7D524B8}" type="pres">
      <dgm:prSet presAssocID="{C908E6F1-4698-41FB-A2FD-0AE94B4970F9}" presName="bgRect" presStyleLbl="bgAccFollowNode1" presStyleIdx="3" presStyleCnt="4"/>
      <dgm:spPr/>
    </dgm:pt>
    <dgm:pt modelId="{29A8043F-62CA-43A9-9055-E45C037E176A}" type="pres">
      <dgm:prSet presAssocID="{49C1F1FF-1813-4332-97F6-AB8B0D707A8A}" presName="sibTransNodeCircle" presStyleLbl="alignNode1" presStyleIdx="6" presStyleCnt="8">
        <dgm:presLayoutVars>
          <dgm:chMax val="0"/>
          <dgm:bulletEnabled/>
        </dgm:presLayoutVars>
      </dgm:prSet>
      <dgm:spPr/>
    </dgm:pt>
    <dgm:pt modelId="{EA823EBD-AC58-4473-BB5A-F0513EBD8A53}" type="pres">
      <dgm:prSet presAssocID="{C908E6F1-4698-41FB-A2FD-0AE94B4970F9}" presName="bottomLine" presStyleLbl="alignNode1" presStyleIdx="7" presStyleCnt="8">
        <dgm:presLayoutVars/>
      </dgm:prSet>
      <dgm:spPr/>
    </dgm:pt>
    <dgm:pt modelId="{A41AA326-4AAB-4A5E-AE78-0EA8A4AEC584}" type="pres">
      <dgm:prSet presAssocID="{C908E6F1-4698-41FB-A2FD-0AE94B4970F9}" presName="nodeText" presStyleLbl="bgAccFollowNode1" presStyleIdx="3" presStyleCnt="4">
        <dgm:presLayoutVars>
          <dgm:bulletEnabled val="1"/>
        </dgm:presLayoutVars>
      </dgm:prSet>
      <dgm:spPr/>
    </dgm:pt>
  </dgm:ptLst>
  <dgm:cxnLst>
    <dgm:cxn modelId="{0DC0B403-5F54-48D4-81FB-647A93E20821}" type="presOf" srcId="{979C8044-50FD-4680-8D36-82584CA907E0}" destId="{95118F14-2A90-404A-999F-41E4DFD9D57D}" srcOrd="1" destOrd="0" presId="urn:microsoft.com/office/officeart/2016/7/layout/BasicLinearProcessNumbered"/>
    <dgm:cxn modelId="{09835105-9E3E-44E9-8416-1A04C52B0874}" type="presOf" srcId="{C908E6F1-4698-41FB-A2FD-0AE94B4970F9}" destId="{FCD81F3F-194E-489F-AE4A-BB17D7D524B8}" srcOrd="0" destOrd="0" presId="urn:microsoft.com/office/officeart/2016/7/layout/BasicLinearProcessNumbered"/>
    <dgm:cxn modelId="{2A319B08-B652-41E7-9873-00A699405C62}" type="presOf" srcId="{23BE1296-1967-43FD-98E4-EA012482D816}" destId="{B9A0621F-B921-4D23-82B7-65A7207E8951}" srcOrd="1" destOrd="0" presId="urn:microsoft.com/office/officeart/2016/7/layout/BasicLinearProcessNumbered"/>
    <dgm:cxn modelId="{5D70E40F-B92F-4248-BCB2-F3AB0B88BA23}" type="presOf" srcId="{AB6C3CA5-3A19-416D-BBB1-000CA6386FBF}" destId="{3286658B-EBDA-4252-9ECA-F482D22BEDF5}" srcOrd="0" destOrd="0" presId="urn:microsoft.com/office/officeart/2016/7/layout/BasicLinearProcessNumbered"/>
    <dgm:cxn modelId="{8151C719-2AAE-4FF7-8FD2-FD03367C7B97}" type="presOf" srcId="{23BE1296-1967-43FD-98E4-EA012482D816}" destId="{F4A34561-35EB-4CDF-B26A-11DA25D386CF}" srcOrd="0" destOrd="0" presId="urn:microsoft.com/office/officeart/2016/7/layout/BasicLinearProcessNumbered"/>
    <dgm:cxn modelId="{6689311C-F560-4ED9-BC38-783A0319C1F0}" srcId="{AB6C3CA5-3A19-416D-BBB1-000CA6386FBF}" destId="{C908E6F1-4698-41FB-A2FD-0AE94B4970F9}" srcOrd="3" destOrd="0" parTransId="{A9E53967-D758-4F3E-996D-3BE13262F2F5}" sibTransId="{49C1F1FF-1813-4332-97F6-AB8B0D707A8A}"/>
    <dgm:cxn modelId="{C3C00E21-8CF4-4917-A63B-4FE61290DD4B}" type="presOf" srcId="{2B5A6443-0744-409A-B898-9F8F9E7EE7A1}" destId="{CEAE45C2-DAA1-424D-ACA0-2A0FC6CA65FC}" srcOrd="0" destOrd="0" presId="urn:microsoft.com/office/officeart/2016/7/layout/BasicLinearProcessNumbered"/>
    <dgm:cxn modelId="{B539933D-01FB-4498-96D1-966F36A8A264}" type="presOf" srcId="{4F816E03-E249-4CC0-943B-B6BEF6DD5A20}" destId="{85715213-60F6-46C0-96CD-8EA377515980}" srcOrd="0" destOrd="0" presId="urn:microsoft.com/office/officeart/2016/7/layout/BasicLinearProcessNumbered"/>
    <dgm:cxn modelId="{BC46C645-B69E-49F6-8B82-DFC9AEBBC4A4}" type="presOf" srcId="{2924FDE0-3D16-4793-B953-6CB860C05E2C}" destId="{5C29034F-12A8-4E6E-9DF2-6A36ABC28E09}" srcOrd="0" destOrd="0" presId="urn:microsoft.com/office/officeart/2016/7/layout/BasicLinearProcessNumbered"/>
    <dgm:cxn modelId="{FECB257C-3483-4DD6-945B-B464AEF00431}" srcId="{AB6C3CA5-3A19-416D-BBB1-000CA6386FBF}" destId="{23BE1296-1967-43FD-98E4-EA012482D816}" srcOrd="1" destOrd="0" parTransId="{C79A306A-1D5E-4C6A-A2AD-D1E709081C3A}" sibTransId="{2B5A6443-0744-409A-B898-9F8F9E7EE7A1}"/>
    <dgm:cxn modelId="{30B26B84-6A4C-4CCF-B2C6-FB55486134B3}" type="presOf" srcId="{979C8044-50FD-4680-8D36-82584CA907E0}" destId="{94925B4F-C7E7-4A0F-8BC7-73A58EFA5FA6}" srcOrd="0" destOrd="0" presId="urn:microsoft.com/office/officeart/2016/7/layout/BasicLinearProcessNumbered"/>
    <dgm:cxn modelId="{D10D4692-8584-4CDB-B1D8-0144A877E4D8}" type="presOf" srcId="{C908E6F1-4698-41FB-A2FD-0AE94B4970F9}" destId="{A41AA326-4AAB-4A5E-AE78-0EA8A4AEC584}" srcOrd="1" destOrd="0" presId="urn:microsoft.com/office/officeart/2016/7/layout/BasicLinearProcessNumbered"/>
    <dgm:cxn modelId="{DAF5869B-A377-41A0-B878-9ABA8D42C1D5}" srcId="{AB6C3CA5-3A19-416D-BBB1-000CA6386FBF}" destId="{979C8044-50FD-4680-8D36-82584CA907E0}" srcOrd="2" destOrd="0" parTransId="{98E93FDA-DC41-449C-8C27-AE299F21BE58}" sibTransId="{4F816E03-E249-4CC0-943B-B6BEF6DD5A20}"/>
    <dgm:cxn modelId="{226857A5-02BE-4A85-AFD7-EB2F9F2A7B5C}" type="presOf" srcId="{37A466B5-2563-4028-AF09-58E3C2B25F63}" destId="{33B1614C-1BD7-4B77-B0F7-73175743A5A9}" srcOrd="0" destOrd="0" presId="urn:microsoft.com/office/officeart/2016/7/layout/BasicLinearProcessNumbered"/>
    <dgm:cxn modelId="{78D44EB8-3917-46EF-8CD8-40523FAAB75B}" srcId="{AB6C3CA5-3A19-416D-BBB1-000CA6386FBF}" destId="{2924FDE0-3D16-4793-B953-6CB860C05E2C}" srcOrd="0" destOrd="0" parTransId="{17776066-8F98-4EC4-B010-46FE55302EF6}" sibTransId="{37A466B5-2563-4028-AF09-58E3C2B25F63}"/>
    <dgm:cxn modelId="{4D1F75DB-75B5-4FAE-BD88-81F19D87166A}" type="presOf" srcId="{2924FDE0-3D16-4793-B953-6CB860C05E2C}" destId="{FDBDCD16-F1E2-4A46-A8E7-FC08C02D1607}" srcOrd="1" destOrd="0" presId="urn:microsoft.com/office/officeart/2016/7/layout/BasicLinearProcessNumbered"/>
    <dgm:cxn modelId="{BDF445F8-39B1-4377-8173-3EBBB642486F}" type="presOf" srcId="{49C1F1FF-1813-4332-97F6-AB8B0D707A8A}" destId="{29A8043F-62CA-43A9-9055-E45C037E176A}" srcOrd="0" destOrd="0" presId="urn:microsoft.com/office/officeart/2016/7/layout/BasicLinearProcessNumbered"/>
    <dgm:cxn modelId="{263D9782-CBAC-44DE-94EA-33789CB87F13}" type="presParOf" srcId="{3286658B-EBDA-4252-9ECA-F482D22BEDF5}" destId="{3D5ED256-4742-405D-BBC7-AFE84B3BC8F1}" srcOrd="0" destOrd="0" presId="urn:microsoft.com/office/officeart/2016/7/layout/BasicLinearProcessNumbered"/>
    <dgm:cxn modelId="{FF1189E1-D76D-46B9-9B3D-76CFD3ABCEC5}" type="presParOf" srcId="{3D5ED256-4742-405D-BBC7-AFE84B3BC8F1}" destId="{5C29034F-12A8-4E6E-9DF2-6A36ABC28E09}" srcOrd="0" destOrd="0" presId="urn:microsoft.com/office/officeart/2016/7/layout/BasicLinearProcessNumbered"/>
    <dgm:cxn modelId="{FEF0ABB7-40E3-49A3-B508-10691E05C256}" type="presParOf" srcId="{3D5ED256-4742-405D-BBC7-AFE84B3BC8F1}" destId="{33B1614C-1BD7-4B77-B0F7-73175743A5A9}" srcOrd="1" destOrd="0" presId="urn:microsoft.com/office/officeart/2016/7/layout/BasicLinearProcessNumbered"/>
    <dgm:cxn modelId="{84783BB7-7E16-43BC-AFA3-523D3B5DC491}" type="presParOf" srcId="{3D5ED256-4742-405D-BBC7-AFE84B3BC8F1}" destId="{94CC1DBD-E1E7-452E-9008-A6E5A61994AE}" srcOrd="2" destOrd="0" presId="urn:microsoft.com/office/officeart/2016/7/layout/BasicLinearProcessNumbered"/>
    <dgm:cxn modelId="{9222BC7F-0CD6-434E-A964-8CE9E8670C75}" type="presParOf" srcId="{3D5ED256-4742-405D-BBC7-AFE84B3BC8F1}" destId="{FDBDCD16-F1E2-4A46-A8E7-FC08C02D1607}" srcOrd="3" destOrd="0" presId="urn:microsoft.com/office/officeart/2016/7/layout/BasicLinearProcessNumbered"/>
    <dgm:cxn modelId="{4016A922-896A-4F8D-AD10-71912D1D671B}" type="presParOf" srcId="{3286658B-EBDA-4252-9ECA-F482D22BEDF5}" destId="{20D2F1D7-0AFA-4556-8FFD-3959BFB01FDB}" srcOrd="1" destOrd="0" presId="urn:microsoft.com/office/officeart/2016/7/layout/BasicLinearProcessNumbered"/>
    <dgm:cxn modelId="{1FA8AEAD-69A5-4785-9ACF-8546B7DB76F6}" type="presParOf" srcId="{3286658B-EBDA-4252-9ECA-F482D22BEDF5}" destId="{005E8241-97BF-4658-99ED-33D525211DE9}" srcOrd="2" destOrd="0" presId="urn:microsoft.com/office/officeart/2016/7/layout/BasicLinearProcessNumbered"/>
    <dgm:cxn modelId="{161AC765-6539-4A8B-8FE4-ABA114BD2D3A}" type="presParOf" srcId="{005E8241-97BF-4658-99ED-33D525211DE9}" destId="{F4A34561-35EB-4CDF-B26A-11DA25D386CF}" srcOrd="0" destOrd="0" presId="urn:microsoft.com/office/officeart/2016/7/layout/BasicLinearProcessNumbered"/>
    <dgm:cxn modelId="{439D1744-E71E-4278-A7A6-480325EC25B2}" type="presParOf" srcId="{005E8241-97BF-4658-99ED-33D525211DE9}" destId="{CEAE45C2-DAA1-424D-ACA0-2A0FC6CA65FC}" srcOrd="1" destOrd="0" presId="urn:microsoft.com/office/officeart/2016/7/layout/BasicLinearProcessNumbered"/>
    <dgm:cxn modelId="{144096E2-BB38-4A1B-9184-EA0B999E9E41}" type="presParOf" srcId="{005E8241-97BF-4658-99ED-33D525211DE9}" destId="{E5C84AED-4002-483E-861E-77EE79D2D3BE}" srcOrd="2" destOrd="0" presId="urn:microsoft.com/office/officeart/2016/7/layout/BasicLinearProcessNumbered"/>
    <dgm:cxn modelId="{CCF8743B-5D38-4C0C-BA54-506BA1966269}" type="presParOf" srcId="{005E8241-97BF-4658-99ED-33D525211DE9}" destId="{B9A0621F-B921-4D23-82B7-65A7207E8951}" srcOrd="3" destOrd="0" presId="urn:microsoft.com/office/officeart/2016/7/layout/BasicLinearProcessNumbered"/>
    <dgm:cxn modelId="{19161A47-B517-428A-A052-6606DE1610F1}" type="presParOf" srcId="{3286658B-EBDA-4252-9ECA-F482D22BEDF5}" destId="{2A72E01D-8891-4EB7-86D4-EC5178B12D55}" srcOrd="3" destOrd="0" presId="urn:microsoft.com/office/officeart/2016/7/layout/BasicLinearProcessNumbered"/>
    <dgm:cxn modelId="{815E62E0-301D-4EC5-AD80-BD945969FA32}" type="presParOf" srcId="{3286658B-EBDA-4252-9ECA-F482D22BEDF5}" destId="{52B24171-E0F0-4CDC-8F06-E562416F48FD}" srcOrd="4" destOrd="0" presId="urn:microsoft.com/office/officeart/2016/7/layout/BasicLinearProcessNumbered"/>
    <dgm:cxn modelId="{311703A5-75AA-420C-A908-BAFD6360898D}" type="presParOf" srcId="{52B24171-E0F0-4CDC-8F06-E562416F48FD}" destId="{94925B4F-C7E7-4A0F-8BC7-73A58EFA5FA6}" srcOrd="0" destOrd="0" presId="urn:microsoft.com/office/officeart/2016/7/layout/BasicLinearProcessNumbered"/>
    <dgm:cxn modelId="{3DC5CEF5-8C58-4D77-B04E-9FF8CC6C5C45}" type="presParOf" srcId="{52B24171-E0F0-4CDC-8F06-E562416F48FD}" destId="{85715213-60F6-46C0-96CD-8EA377515980}" srcOrd="1" destOrd="0" presId="urn:microsoft.com/office/officeart/2016/7/layout/BasicLinearProcessNumbered"/>
    <dgm:cxn modelId="{26654B7D-6CC0-4F11-A38A-39F1AD68E45D}" type="presParOf" srcId="{52B24171-E0F0-4CDC-8F06-E562416F48FD}" destId="{9F45D223-2165-47E5-B982-B62CBE4502D1}" srcOrd="2" destOrd="0" presId="urn:microsoft.com/office/officeart/2016/7/layout/BasicLinearProcessNumbered"/>
    <dgm:cxn modelId="{D07F90BC-9FC6-4865-8A78-817B35F7DAD6}" type="presParOf" srcId="{52B24171-E0F0-4CDC-8F06-E562416F48FD}" destId="{95118F14-2A90-404A-999F-41E4DFD9D57D}" srcOrd="3" destOrd="0" presId="urn:microsoft.com/office/officeart/2016/7/layout/BasicLinearProcessNumbered"/>
    <dgm:cxn modelId="{A50CCBFC-4A8C-42A1-BBDC-A69A14E99C8E}" type="presParOf" srcId="{3286658B-EBDA-4252-9ECA-F482D22BEDF5}" destId="{E9F1A526-74EF-4102-90D9-03F95C633DFE}" srcOrd="5" destOrd="0" presId="urn:microsoft.com/office/officeart/2016/7/layout/BasicLinearProcessNumbered"/>
    <dgm:cxn modelId="{6069FC90-892A-4D69-BEB2-9F121C655C11}" type="presParOf" srcId="{3286658B-EBDA-4252-9ECA-F482D22BEDF5}" destId="{607638F8-656C-44C1-BF71-0CEE08DDED93}" srcOrd="6" destOrd="0" presId="urn:microsoft.com/office/officeart/2016/7/layout/BasicLinearProcessNumbered"/>
    <dgm:cxn modelId="{9776BE46-CEBE-4E23-BAAC-22CECD8ACA74}" type="presParOf" srcId="{607638F8-656C-44C1-BF71-0CEE08DDED93}" destId="{FCD81F3F-194E-489F-AE4A-BB17D7D524B8}" srcOrd="0" destOrd="0" presId="urn:microsoft.com/office/officeart/2016/7/layout/BasicLinearProcessNumbered"/>
    <dgm:cxn modelId="{CF7300FC-A1C4-4647-80D0-3F56A18A2C09}" type="presParOf" srcId="{607638F8-656C-44C1-BF71-0CEE08DDED93}" destId="{29A8043F-62CA-43A9-9055-E45C037E176A}" srcOrd="1" destOrd="0" presId="urn:microsoft.com/office/officeart/2016/7/layout/BasicLinearProcessNumbered"/>
    <dgm:cxn modelId="{55759F29-2B2B-4F41-982F-A17741807255}" type="presParOf" srcId="{607638F8-656C-44C1-BF71-0CEE08DDED93}" destId="{EA823EBD-AC58-4473-BB5A-F0513EBD8A53}" srcOrd="2" destOrd="0" presId="urn:microsoft.com/office/officeart/2016/7/layout/BasicLinearProcessNumbered"/>
    <dgm:cxn modelId="{0A4D978C-A101-4C9D-A33B-D5F60455B458}" type="presParOf" srcId="{607638F8-656C-44C1-BF71-0CEE08DDED93}" destId="{A41AA326-4AAB-4A5E-AE78-0EA8A4AEC584}"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9937EB-88D4-40AF-98F6-6FD51B54863C}"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55ADBB52-9931-4129-982A-AFE67F3CD1B4}">
      <dgm:prSet/>
      <dgm:spPr/>
      <dgm:t>
        <a:bodyPr/>
        <a:lstStyle/>
        <a:p>
          <a:r>
            <a:rPr lang="en-US"/>
            <a:t>Meaningful Insights on corona count state wise and county wise </a:t>
          </a:r>
        </a:p>
      </dgm:t>
    </dgm:pt>
    <dgm:pt modelId="{D5B8256B-C1FF-46C4-B180-FD3C2EEE28E9}" type="parTrans" cxnId="{F6AC39D7-2A4A-4C33-8503-EAB8EEB0F3B5}">
      <dgm:prSet/>
      <dgm:spPr/>
      <dgm:t>
        <a:bodyPr/>
        <a:lstStyle/>
        <a:p>
          <a:endParaRPr lang="en-US"/>
        </a:p>
      </dgm:t>
    </dgm:pt>
    <dgm:pt modelId="{3892A0E4-A0A0-4C22-8F4E-342CEAE56935}" type="sibTrans" cxnId="{F6AC39D7-2A4A-4C33-8503-EAB8EEB0F3B5}">
      <dgm:prSet/>
      <dgm:spPr/>
      <dgm:t>
        <a:bodyPr/>
        <a:lstStyle/>
        <a:p>
          <a:endParaRPr lang="en-US"/>
        </a:p>
      </dgm:t>
    </dgm:pt>
    <dgm:pt modelId="{0289089D-0C5A-4694-9E0D-5EE784B1C085}">
      <dgm:prSet/>
      <dgm:spPr/>
      <dgm:t>
        <a:bodyPr/>
        <a:lstStyle/>
        <a:p>
          <a:r>
            <a:rPr lang="en-US"/>
            <a:t>Impact of government guidelines to control the virus spread </a:t>
          </a:r>
        </a:p>
      </dgm:t>
    </dgm:pt>
    <dgm:pt modelId="{F2A6B1F6-50D1-49EF-9A49-10588304F849}" type="parTrans" cxnId="{ABCCCBFE-2021-4AD9-AEE7-84B3335136D8}">
      <dgm:prSet/>
      <dgm:spPr/>
      <dgm:t>
        <a:bodyPr/>
        <a:lstStyle/>
        <a:p>
          <a:endParaRPr lang="en-US"/>
        </a:p>
      </dgm:t>
    </dgm:pt>
    <dgm:pt modelId="{D326A234-79CD-4C26-A485-2FDE4FA2AEB1}" type="sibTrans" cxnId="{ABCCCBFE-2021-4AD9-AEE7-84B3335136D8}">
      <dgm:prSet/>
      <dgm:spPr/>
      <dgm:t>
        <a:bodyPr/>
        <a:lstStyle/>
        <a:p>
          <a:endParaRPr lang="en-US"/>
        </a:p>
      </dgm:t>
    </dgm:pt>
    <dgm:pt modelId="{38E3FC1B-26DC-424E-91F8-B9A19979777E}">
      <dgm:prSet/>
      <dgm:spPr/>
      <dgm:t>
        <a:bodyPr/>
        <a:lstStyle/>
        <a:p>
          <a:r>
            <a:rPr lang="en-US"/>
            <a:t>Various Trends can be figured like trends of different magnitude of waves and severity of waves etc.. </a:t>
          </a:r>
        </a:p>
      </dgm:t>
    </dgm:pt>
    <dgm:pt modelId="{785DF3C3-4D62-44B9-A9D9-F361288C76BF}" type="parTrans" cxnId="{212D23CC-40FD-423F-8D16-78811FC6C35D}">
      <dgm:prSet/>
      <dgm:spPr/>
      <dgm:t>
        <a:bodyPr/>
        <a:lstStyle/>
        <a:p>
          <a:endParaRPr lang="en-US"/>
        </a:p>
      </dgm:t>
    </dgm:pt>
    <dgm:pt modelId="{6F4CFBF7-AE54-4CAC-83B5-2EFAA7B77B43}" type="sibTrans" cxnId="{212D23CC-40FD-423F-8D16-78811FC6C35D}">
      <dgm:prSet/>
      <dgm:spPr/>
      <dgm:t>
        <a:bodyPr/>
        <a:lstStyle/>
        <a:p>
          <a:endParaRPr lang="en-US"/>
        </a:p>
      </dgm:t>
    </dgm:pt>
    <dgm:pt modelId="{EB939C09-87EA-4374-8F6E-C02B8B1806B8}">
      <dgm:prSet/>
      <dgm:spPr/>
      <dgm:t>
        <a:bodyPr/>
        <a:lstStyle/>
        <a:p>
          <a:r>
            <a:rPr lang="en-US"/>
            <a:t>Can help government and health care system to better understand the volatility of the virus </a:t>
          </a:r>
        </a:p>
      </dgm:t>
    </dgm:pt>
    <dgm:pt modelId="{3897EF79-0DD2-47B8-A03B-4DE14010ACA3}" type="parTrans" cxnId="{CD811139-30D2-418F-BA54-4F0339712845}">
      <dgm:prSet/>
      <dgm:spPr/>
      <dgm:t>
        <a:bodyPr/>
        <a:lstStyle/>
        <a:p>
          <a:endParaRPr lang="en-US"/>
        </a:p>
      </dgm:t>
    </dgm:pt>
    <dgm:pt modelId="{6F3FC6D6-89C2-424B-8105-97D561B27F9D}" type="sibTrans" cxnId="{CD811139-30D2-418F-BA54-4F0339712845}">
      <dgm:prSet/>
      <dgm:spPr/>
      <dgm:t>
        <a:bodyPr/>
        <a:lstStyle/>
        <a:p>
          <a:endParaRPr lang="en-US"/>
        </a:p>
      </dgm:t>
    </dgm:pt>
    <dgm:pt modelId="{6AF85D67-FD24-4723-B6CA-EAD6C20BC961}">
      <dgm:prSet/>
      <dgm:spPr/>
      <dgm:t>
        <a:bodyPr/>
        <a:lstStyle/>
        <a:p>
          <a:r>
            <a:rPr lang="en-US"/>
            <a:t>Restrictions and Lockdowns are proven measures to control the virus </a:t>
          </a:r>
        </a:p>
      </dgm:t>
    </dgm:pt>
    <dgm:pt modelId="{3D7355A1-E9B1-492E-9E0B-2668D0E0E7E5}" type="parTrans" cxnId="{24DCF58D-887E-4773-9E2E-75872237BAEA}">
      <dgm:prSet/>
      <dgm:spPr/>
      <dgm:t>
        <a:bodyPr/>
        <a:lstStyle/>
        <a:p>
          <a:endParaRPr lang="en-US"/>
        </a:p>
      </dgm:t>
    </dgm:pt>
    <dgm:pt modelId="{58E0408A-7425-4851-8AA3-C6D7BDB492A9}" type="sibTrans" cxnId="{24DCF58D-887E-4773-9E2E-75872237BAEA}">
      <dgm:prSet/>
      <dgm:spPr/>
      <dgm:t>
        <a:bodyPr/>
        <a:lstStyle/>
        <a:p>
          <a:endParaRPr lang="en-US"/>
        </a:p>
      </dgm:t>
    </dgm:pt>
    <dgm:pt modelId="{AD3EFA9B-89FE-499E-A275-32CED56EBB61}">
      <dgm:prSet/>
      <dgm:spPr/>
      <dgm:t>
        <a:bodyPr/>
        <a:lstStyle/>
        <a:p>
          <a:r>
            <a:rPr lang="en-US"/>
            <a:t>Control on Inbound International flights can also be a measure to control the spread of the virus </a:t>
          </a:r>
        </a:p>
      </dgm:t>
    </dgm:pt>
    <dgm:pt modelId="{EED4A1AE-8886-49C8-94E1-8F274D18B82C}" type="parTrans" cxnId="{6FDAED4D-088D-4E1A-BBC5-ACE9CD0A37A1}">
      <dgm:prSet/>
      <dgm:spPr/>
      <dgm:t>
        <a:bodyPr/>
        <a:lstStyle/>
        <a:p>
          <a:endParaRPr lang="en-US"/>
        </a:p>
      </dgm:t>
    </dgm:pt>
    <dgm:pt modelId="{1F182C3C-361E-45F5-8BB7-7855F2BA6164}" type="sibTrans" cxnId="{6FDAED4D-088D-4E1A-BBC5-ACE9CD0A37A1}">
      <dgm:prSet/>
      <dgm:spPr/>
      <dgm:t>
        <a:bodyPr/>
        <a:lstStyle/>
        <a:p>
          <a:endParaRPr lang="en-US"/>
        </a:p>
      </dgm:t>
    </dgm:pt>
    <dgm:pt modelId="{68E3EE98-2A9E-4FDA-AC47-E3D66847BAB4}" type="pres">
      <dgm:prSet presAssocID="{A59937EB-88D4-40AF-98F6-6FD51B54863C}" presName="diagram" presStyleCnt="0">
        <dgm:presLayoutVars>
          <dgm:dir/>
          <dgm:resizeHandles val="exact"/>
        </dgm:presLayoutVars>
      </dgm:prSet>
      <dgm:spPr/>
    </dgm:pt>
    <dgm:pt modelId="{BD95FA57-31AB-46B6-A7B7-02628F023F48}" type="pres">
      <dgm:prSet presAssocID="{55ADBB52-9931-4129-982A-AFE67F3CD1B4}" presName="node" presStyleLbl="node1" presStyleIdx="0" presStyleCnt="6">
        <dgm:presLayoutVars>
          <dgm:bulletEnabled val="1"/>
        </dgm:presLayoutVars>
      </dgm:prSet>
      <dgm:spPr/>
    </dgm:pt>
    <dgm:pt modelId="{ACD570A6-D811-457D-B82B-511496D541CA}" type="pres">
      <dgm:prSet presAssocID="{3892A0E4-A0A0-4C22-8F4E-342CEAE56935}" presName="sibTrans" presStyleCnt="0"/>
      <dgm:spPr/>
    </dgm:pt>
    <dgm:pt modelId="{DA37CCDB-7EB0-461F-B02C-EDD85B92B9B0}" type="pres">
      <dgm:prSet presAssocID="{0289089D-0C5A-4694-9E0D-5EE784B1C085}" presName="node" presStyleLbl="node1" presStyleIdx="1" presStyleCnt="6">
        <dgm:presLayoutVars>
          <dgm:bulletEnabled val="1"/>
        </dgm:presLayoutVars>
      </dgm:prSet>
      <dgm:spPr/>
    </dgm:pt>
    <dgm:pt modelId="{DDC4903B-29BD-4EBD-8386-8BDF2A3FC26C}" type="pres">
      <dgm:prSet presAssocID="{D326A234-79CD-4C26-A485-2FDE4FA2AEB1}" presName="sibTrans" presStyleCnt="0"/>
      <dgm:spPr/>
    </dgm:pt>
    <dgm:pt modelId="{815FD931-06C1-47FB-A371-17422B7BD84D}" type="pres">
      <dgm:prSet presAssocID="{38E3FC1B-26DC-424E-91F8-B9A19979777E}" presName="node" presStyleLbl="node1" presStyleIdx="2" presStyleCnt="6">
        <dgm:presLayoutVars>
          <dgm:bulletEnabled val="1"/>
        </dgm:presLayoutVars>
      </dgm:prSet>
      <dgm:spPr/>
    </dgm:pt>
    <dgm:pt modelId="{DE82D30B-8E52-4F2A-87A7-7B6CDD4E2159}" type="pres">
      <dgm:prSet presAssocID="{6F4CFBF7-AE54-4CAC-83B5-2EFAA7B77B43}" presName="sibTrans" presStyleCnt="0"/>
      <dgm:spPr/>
    </dgm:pt>
    <dgm:pt modelId="{DCF39624-AF1B-436F-B824-25FD6A691C98}" type="pres">
      <dgm:prSet presAssocID="{EB939C09-87EA-4374-8F6E-C02B8B1806B8}" presName="node" presStyleLbl="node1" presStyleIdx="3" presStyleCnt="6">
        <dgm:presLayoutVars>
          <dgm:bulletEnabled val="1"/>
        </dgm:presLayoutVars>
      </dgm:prSet>
      <dgm:spPr/>
    </dgm:pt>
    <dgm:pt modelId="{A777052E-5E3D-411C-9567-B3C992C25AF0}" type="pres">
      <dgm:prSet presAssocID="{6F3FC6D6-89C2-424B-8105-97D561B27F9D}" presName="sibTrans" presStyleCnt="0"/>
      <dgm:spPr/>
    </dgm:pt>
    <dgm:pt modelId="{BC5238D9-1143-4346-A375-8FC9D2876237}" type="pres">
      <dgm:prSet presAssocID="{6AF85D67-FD24-4723-B6CA-EAD6C20BC961}" presName="node" presStyleLbl="node1" presStyleIdx="4" presStyleCnt="6">
        <dgm:presLayoutVars>
          <dgm:bulletEnabled val="1"/>
        </dgm:presLayoutVars>
      </dgm:prSet>
      <dgm:spPr/>
    </dgm:pt>
    <dgm:pt modelId="{97F7F1E3-4CFA-4AE2-A732-F36F80A5D88C}" type="pres">
      <dgm:prSet presAssocID="{58E0408A-7425-4851-8AA3-C6D7BDB492A9}" presName="sibTrans" presStyleCnt="0"/>
      <dgm:spPr/>
    </dgm:pt>
    <dgm:pt modelId="{0B7A13E0-F58B-40C7-9F79-D0DC111ACEBB}" type="pres">
      <dgm:prSet presAssocID="{AD3EFA9B-89FE-499E-A275-32CED56EBB61}" presName="node" presStyleLbl="node1" presStyleIdx="5" presStyleCnt="6">
        <dgm:presLayoutVars>
          <dgm:bulletEnabled val="1"/>
        </dgm:presLayoutVars>
      </dgm:prSet>
      <dgm:spPr/>
    </dgm:pt>
  </dgm:ptLst>
  <dgm:cxnLst>
    <dgm:cxn modelId="{CD811139-30D2-418F-BA54-4F0339712845}" srcId="{A59937EB-88D4-40AF-98F6-6FD51B54863C}" destId="{EB939C09-87EA-4374-8F6E-C02B8B1806B8}" srcOrd="3" destOrd="0" parTransId="{3897EF79-0DD2-47B8-A03B-4DE14010ACA3}" sibTransId="{6F3FC6D6-89C2-424B-8105-97D561B27F9D}"/>
    <dgm:cxn modelId="{6FDAED4D-088D-4E1A-BBC5-ACE9CD0A37A1}" srcId="{A59937EB-88D4-40AF-98F6-6FD51B54863C}" destId="{AD3EFA9B-89FE-499E-A275-32CED56EBB61}" srcOrd="5" destOrd="0" parTransId="{EED4A1AE-8886-49C8-94E1-8F274D18B82C}" sibTransId="{1F182C3C-361E-45F5-8BB7-7855F2BA6164}"/>
    <dgm:cxn modelId="{940E0B7A-A1DF-41C1-80A4-F2170810DBB8}" type="presOf" srcId="{A59937EB-88D4-40AF-98F6-6FD51B54863C}" destId="{68E3EE98-2A9E-4FDA-AC47-E3D66847BAB4}" srcOrd="0" destOrd="0" presId="urn:microsoft.com/office/officeart/2005/8/layout/default"/>
    <dgm:cxn modelId="{24DCF58D-887E-4773-9E2E-75872237BAEA}" srcId="{A59937EB-88D4-40AF-98F6-6FD51B54863C}" destId="{6AF85D67-FD24-4723-B6CA-EAD6C20BC961}" srcOrd="4" destOrd="0" parTransId="{3D7355A1-E9B1-492E-9E0B-2668D0E0E7E5}" sibTransId="{58E0408A-7425-4851-8AA3-C6D7BDB492A9}"/>
    <dgm:cxn modelId="{226138A6-FC96-4138-8E24-FC8C71E65E7C}" type="presOf" srcId="{6AF85D67-FD24-4723-B6CA-EAD6C20BC961}" destId="{BC5238D9-1143-4346-A375-8FC9D2876237}" srcOrd="0" destOrd="0" presId="urn:microsoft.com/office/officeart/2005/8/layout/default"/>
    <dgm:cxn modelId="{EDADA2B4-41B4-4E96-A7B1-7BEBE6F60C5E}" type="presOf" srcId="{38E3FC1B-26DC-424E-91F8-B9A19979777E}" destId="{815FD931-06C1-47FB-A371-17422B7BD84D}" srcOrd="0" destOrd="0" presId="urn:microsoft.com/office/officeart/2005/8/layout/default"/>
    <dgm:cxn modelId="{E36C99B5-60DB-4931-A07C-5501CAA5BE70}" type="presOf" srcId="{AD3EFA9B-89FE-499E-A275-32CED56EBB61}" destId="{0B7A13E0-F58B-40C7-9F79-D0DC111ACEBB}" srcOrd="0" destOrd="0" presId="urn:microsoft.com/office/officeart/2005/8/layout/default"/>
    <dgm:cxn modelId="{212D23CC-40FD-423F-8D16-78811FC6C35D}" srcId="{A59937EB-88D4-40AF-98F6-6FD51B54863C}" destId="{38E3FC1B-26DC-424E-91F8-B9A19979777E}" srcOrd="2" destOrd="0" parTransId="{785DF3C3-4D62-44B9-A9D9-F361288C76BF}" sibTransId="{6F4CFBF7-AE54-4CAC-83B5-2EFAA7B77B43}"/>
    <dgm:cxn modelId="{F6AC39D7-2A4A-4C33-8503-EAB8EEB0F3B5}" srcId="{A59937EB-88D4-40AF-98F6-6FD51B54863C}" destId="{55ADBB52-9931-4129-982A-AFE67F3CD1B4}" srcOrd="0" destOrd="0" parTransId="{D5B8256B-C1FF-46C4-B180-FD3C2EEE28E9}" sibTransId="{3892A0E4-A0A0-4C22-8F4E-342CEAE56935}"/>
    <dgm:cxn modelId="{177EEAE2-A975-4765-A2EF-2518C199D84F}" type="presOf" srcId="{55ADBB52-9931-4129-982A-AFE67F3CD1B4}" destId="{BD95FA57-31AB-46B6-A7B7-02628F023F48}" srcOrd="0" destOrd="0" presId="urn:microsoft.com/office/officeart/2005/8/layout/default"/>
    <dgm:cxn modelId="{6F7209EB-E8F6-495D-882E-5581B94A3039}" type="presOf" srcId="{0289089D-0C5A-4694-9E0D-5EE784B1C085}" destId="{DA37CCDB-7EB0-461F-B02C-EDD85B92B9B0}" srcOrd="0" destOrd="0" presId="urn:microsoft.com/office/officeart/2005/8/layout/default"/>
    <dgm:cxn modelId="{6E2533FA-2F26-4D7F-BD84-6A808862D240}" type="presOf" srcId="{EB939C09-87EA-4374-8F6E-C02B8B1806B8}" destId="{DCF39624-AF1B-436F-B824-25FD6A691C98}" srcOrd="0" destOrd="0" presId="urn:microsoft.com/office/officeart/2005/8/layout/default"/>
    <dgm:cxn modelId="{ABCCCBFE-2021-4AD9-AEE7-84B3335136D8}" srcId="{A59937EB-88D4-40AF-98F6-6FD51B54863C}" destId="{0289089D-0C5A-4694-9E0D-5EE784B1C085}" srcOrd="1" destOrd="0" parTransId="{F2A6B1F6-50D1-49EF-9A49-10588304F849}" sibTransId="{D326A234-79CD-4C26-A485-2FDE4FA2AEB1}"/>
    <dgm:cxn modelId="{435352D7-F76A-4242-9B38-72088505478D}" type="presParOf" srcId="{68E3EE98-2A9E-4FDA-AC47-E3D66847BAB4}" destId="{BD95FA57-31AB-46B6-A7B7-02628F023F48}" srcOrd="0" destOrd="0" presId="urn:microsoft.com/office/officeart/2005/8/layout/default"/>
    <dgm:cxn modelId="{414E26CA-E6EA-4A19-B3B0-E8A6461776B2}" type="presParOf" srcId="{68E3EE98-2A9E-4FDA-AC47-E3D66847BAB4}" destId="{ACD570A6-D811-457D-B82B-511496D541CA}" srcOrd="1" destOrd="0" presId="urn:microsoft.com/office/officeart/2005/8/layout/default"/>
    <dgm:cxn modelId="{CECD7E8C-EE48-4A92-9218-80788D9C796E}" type="presParOf" srcId="{68E3EE98-2A9E-4FDA-AC47-E3D66847BAB4}" destId="{DA37CCDB-7EB0-461F-B02C-EDD85B92B9B0}" srcOrd="2" destOrd="0" presId="urn:microsoft.com/office/officeart/2005/8/layout/default"/>
    <dgm:cxn modelId="{F8B86E4F-4D2A-4DA2-ABB8-F94A2B6D8E7F}" type="presParOf" srcId="{68E3EE98-2A9E-4FDA-AC47-E3D66847BAB4}" destId="{DDC4903B-29BD-4EBD-8386-8BDF2A3FC26C}" srcOrd="3" destOrd="0" presId="urn:microsoft.com/office/officeart/2005/8/layout/default"/>
    <dgm:cxn modelId="{ACE25AD9-B029-4D5B-AA0B-79071C464496}" type="presParOf" srcId="{68E3EE98-2A9E-4FDA-AC47-E3D66847BAB4}" destId="{815FD931-06C1-47FB-A371-17422B7BD84D}" srcOrd="4" destOrd="0" presId="urn:microsoft.com/office/officeart/2005/8/layout/default"/>
    <dgm:cxn modelId="{12C8492F-E59F-4F36-A71B-85A55E541825}" type="presParOf" srcId="{68E3EE98-2A9E-4FDA-AC47-E3D66847BAB4}" destId="{DE82D30B-8E52-4F2A-87A7-7B6CDD4E2159}" srcOrd="5" destOrd="0" presId="urn:microsoft.com/office/officeart/2005/8/layout/default"/>
    <dgm:cxn modelId="{78E22A7B-30ED-452D-B5DB-70AC32649AAB}" type="presParOf" srcId="{68E3EE98-2A9E-4FDA-AC47-E3D66847BAB4}" destId="{DCF39624-AF1B-436F-B824-25FD6A691C98}" srcOrd="6" destOrd="0" presId="urn:microsoft.com/office/officeart/2005/8/layout/default"/>
    <dgm:cxn modelId="{F7CC7D07-5657-40AA-B9AA-F45027D08CEF}" type="presParOf" srcId="{68E3EE98-2A9E-4FDA-AC47-E3D66847BAB4}" destId="{A777052E-5E3D-411C-9567-B3C992C25AF0}" srcOrd="7" destOrd="0" presId="urn:microsoft.com/office/officeart/2005/8/layout/default"/>
    <dgm:cxn modelId="{B483A76A-D98D-4C2E-81EA-7ADB8F79088B}" type="presParOf" srcId="{68E3EE98-2A9E-4FDA-AC47-E3D66847BAB4}" destId="{BC5238D9-1143-4346-A375-8FC9D2876237}" srcOrd="8" destOrd="0" presId="urn:microsoft.com/office/officeart/2005/8/layout/default"/>
    <dgm:cxn modelId="{06CE16AE-FF3F-4A30-B088-2ACA797AF382}" type="presParOf" srcId="{68E3EE98-2A9E-4FDA-AC47-E3D66847BAB4}" destId="{97F7F1E3-4CFA-4AE2-A732-F36F80A5D88C}" srcOrd="9" destOrd="0" presId="urn:microsoft.com/office/officeart/2005/8/layout/default"/>
    <dgm:cxn modelId="{841BAFD5-3125-4E81-B6B5-674754782F26}" type="presParOf" srcId="{68E3EE98-2A9E-4FDA-AC47-E3D66847BAB4}" destId="{0B7A13E0-F58B-40C7-9F79-D0DC111ACEB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83745E-3E46-4732-BD27-F4447AC961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B472AA9-8353-4449-AA50-F0BFCDF0B277}">
      <dgm:prSet/>
      <dgm:spPr/>
      <dgm:t>
        <a:bodyPr/>
        <a:lstStyle/>
        <a:p>
          <a:pPr>
            <a:lnSpc>
              <a:spcPct val="100000"/>
            </a:lnSpc>
          </a:pPr>
          <a:r>
            <a:rPr lang="en-US"/>
            <a:t>Defining Variables and logic needs time and expertise </a:t>
          </a:r>
        </a:p>
      </dgm:t>
    </dgm:pt>
    <dgm:pt modelId="{2A0D4F64-7CE4-425A-BDCC-4F1E9BC5B3CC}" type="parTrans" cxnId="{ECE777F9-0204-4475-B2C3-2B230D895607}">
      <dgm:prSet/>
      <dgm:spPr/>
      <dgm:t>
        <a:bodyPr/>
        <a:lstStyle/>
        <a:p>
          <a:endParaRPr lang="en-US"/>
        </a:p>
      </dgm:t>
    </dgm:pt>
    <dgm:pt modelId="{B48B074A-4206-4562-98DA-B0667CBD5D62}" type="sibTrans" cxnId="{ECE777F9-0204-4475-B2C3-2B230D895607}">
      <dgm:prSet/>
      <dgm:spPr/>
      <dgm:t>
        <a:bodyPr/>
        <a:lstStyle/>
        <a:p>
          <a:endParaRPr lang="en-US"/>
        </a:p>
      </dgm:t>
    </dgm:pt>
    <dgm:pt modelId="{2C752B99-F768-4675-9433-1141E126C793}">
      <dgm:prSet/>
      <dgm:spPr/>
      <dgm:t>
        <a:bodyPr/>
        <a:lstStyle/>
        <a:p>
          <a:pPr>
            <a:lnSpc>
              <a:spcPct val="100000"/>
            </a:lnSpc>
          </a:pPr>
          <a:r>
            <a:rPr lang="en-US"/>
            <a:t>The agile format of working with every week changes and findings</a:t>
          </a:r>
        </a:p>
      </dgm:t>
    </dgm:pt>
    <dgm:pt modelId="{93A295E5-9211-4EE5-A546-32969AC5B0D8}" type="parTrans" cxnId="{E25B283E-3DE2-4FC5-8AFF-4813E8B3FF3C}">
      <dgm:prSet/>
      <dgm:spPr/>
      <dgm:t>
        <a:bodyPr/>
        <a:lstStyle/>
        <a:p>
          <a:endParaRPr lang="en-US"/>
        </a:p>
      </dgm:t>
    </dgm:pt>
    <dgm:pt modelId="{B43F8C55-6E92-421B-A141-812C2A3323B0}" type="sibTrans" cxnId="{E25B283E-3DE2-4FC5-8AFF-4813E8B3FF3C}">
      <dgm:prSet/>
      <dgm:spPr/>
      <dgm:t>
        <a:bodyPr/>
        <a:lstStyle/>
        <a:p>
          <a:endParaRPr lang="en-US"/>
        </a:p>
      </dgm:t>
    </dgm:pt>
    <dgm:pt modelId="{DB4CC99D-45D0-4893-B222-3C133D083A49}">
      <dgm:prSet/>
      <dgm:spPr/>
      <dgm:t>
        <a:bodyPr/>
        <a:lstStyle/>
        <a:p>
          <a:pPr>
            <a:lnSpc>
              <a:spcPct val="100000"/>
            </a:lnSpc>
          </a:pPr>
          <a:r>
            <a:rPr lang="en-US"/>
            <a:t>Always try different ways to do the same thing to check credibility of the output</a:t>
          </a:r>
        </a:p>
      </dgm:t>
    </dgm:pt>
    <dgm:pt modelId="{ADA74796-1709-4420-A5DA-E15795FC6B0A}" type="parTrans" cxnId="{B84BDE0A-7AD6-4BF0-95AA-EB773271B7FC}">
      <dgm:prSet/>
      <dgm:spPr/>
      <dgm:t>
        <a:bodyPr/>
        <a:lstStyle/>
        <a:p>
          <a:endParaRPr lang="en-US"/>
        </a:p>
      </dgm:t>
    </dgm:pt>
    <dgm:pt modelId="{7CBD34D2-94C2-42B2-BD63-EC5DC60EB82D}" type="sibTrans" cxnId="{B84BDE0A-7AD6-4BF0-95AA-EB773271B7FC}">
      <dgm:prSet/>
      <dgm:spPr/>
      <dgm:t>
        <a:bodyPr/>
        <a:lstStyle/>
        <a:p>
          <a:endParaRPr lang="en-US"/>
        </a:p>
      </dgm:t>
    </dgm:pt>
    <dgm:pt modelId="{AFE59FE3-00B5-4C2F-BBAA-DEE8AD617A79}">
      <dgm:prSet/>
      <dgm:spPr/>
      <dgm:t>
        <a:bodyPr/>
        <a:lstStyle/>
        <a:p>
          <a:pPr>
            <a:lnSpc>
              <a:spcPct val="100000"/>
            </a:lnSpc>
          </a:pPr>
          <a:r>
            <a:rPr lang="en-US"/>
            <a:t>The hit and trial needs patience and lot of attention </a:t>
          </a:r>
        </a:p>
      </dgm:t>
    </dgm:pt>
    <dgm:pt modelId="{FFF85AB3-8154-4D63-BECC-4FAEC6E70BB6}" type="parTrans" cxnId="{32FF5596-EF72-4B53-8FD7-F26236E681A3}">
      <dgm:prSet/>
      <dgm:spPr/>
      <dgm:t>
        <a:bodyPr/>
        <a:lstStyle/>
        <a:p>
          <a:endParaRPr lang="en-US"/>
        </a:p>
      </dgm:t>
    </dgm:pt>
    <dgm:pt modelId="{43BE8A76-5DB2-475B-A7F3-DFCE73940D02}" type="sibTrans" cxnId="{32FF5596-EF72-4B53-8FD7-F26236E681A3}">
      <dgm:prSet/>
      <dgm:spPr/>
      <dgm:t>
        <a:bodyPr/>
        <a:lstStyle/>
        <a:p>
          <a:endParaRPr lang="en-US"/>
        </a:p>
      </dgm:t>
    </dgm:pt>
    <dgm:pt modelId="{3733B620-A2B6-41E4-81E7-26439CDAA0F1}">
      <dgm:prSet/>
      <dgm:spPr/>
      <dgm:t>
        <a:bodyPr/>
        <a:lstStyle/>
        <a:p>
          <a:pPr>
            <a:lnSpc>
              <a:spcPct val="100000"/>
            </a:lnSpc>
          </a:pPr>
          <a:r>
            <a:rPr lang="en-US"/>
            <a:t>Sometimes it is very important to step out and look at the problem from a holistic approach</a:t>
          </a:r>
          <a:endParaRPr lang="en-US" dirty="0"/>
        </a:p>
      </dgm:t>
    </dgm:pt>
    <dgm:pt modelId="{C141A86F-2A8B-455E-97E2-2B69B6C7CEB0}" type="parTrans" cxnId="{01DAA05C-E4A4-438E-9975-92565C4B07B8}">
      <dgm:prSet/>
      <dgm:spPr/>
      <dgm:t>
        <a:bodyPr/>
        <a:lstStyle/>
        <a:p>
          <a:endParaRPr lang="en-US"/>
        </a:p>
      </dgm:t>
    </dgm:pt>
    <dgm:pt modelId="{9B465ABF-E8D3-4F15-8E5E-BBBC9837DFFF}" type="sibTrans" cxnId="{01DAA05C-E4A4-438E-9975-92565C4B07B8}">
      <dgm:prSet/>
      <dgm:spPr/>
      <dgm:t>
        <a:bodyPr/>
        <a:lstStyle/>
        <a:p>
          <a:endParaRPr lang="en-US"/>
        </a:p>
      </dgm:t>
    </dgm:pt>
    <dgm:pt modelId="{60BF7DA6-E05E-4331-9EA0-DC1931695E0B}" type="pres">
      <dgm:prSet presAssocID="{3D83745E-3E46-4732-BD27-F4447AC961AD}" presName="root" presStyleCnt="0">
        <dgm:presLayoutVars>
          <dgm:dir/>
          <dgm:resizeHandles val="exact"/>
        </dgm:presLayoutVars>
      </dgm:prSet>
      <dgm:spPr/>
    </dgm:pt>
    <dgm:pt modelId="{6E441D47-2820-4B23-BF86-9385530BADD8}" type="pres">
      <dgm:prSet presAssocID="{5B472AA9-8353-4449-AA50-F0BFCDF0B277}" presName="compNode" presStyleCnt="0"/>
      <dgm:spPr/>
    </dgm:pt>
    <dgm:pt modelId="{BA2B206F-F46A-4B49-B737-5D17AF7FE474}" type="pres">
      <dgm:prSet presAssocID="{5B472AA9-8353-4449-AA50-F0BFCDF0B277}" presName="bgRect" presStyleLbl="bgShp" presStyleIdx="0" presStyleCnt="5"/>
      <dgm:spPr/>
    </dgm:pt>
    <dgm:pt modelId="{209DC0D8-56F7-4981-871F-B83677EC1486}" type="pres">
      <dgm:prSet presAssocID="{5B472AA9-8353-4449-AA50-F0BFCDF0B2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AF884427-2802-488A-A72D-D368F2ABE4FF}" type="pres">
      <dgm:prSet presAssocID="{5B472AA9-8353-4449-AA50-F0BFCDF0B277}" presName="spaceRect" presStyleCnt="0"/>
      <dgm:spPr/>
    </dgm:pt>
    <dgm:pt modelId="{FA24854E-C30A-4B6C-BFCF-391CEEE4E412}" type="pres">
      <dgm:prSet presAssocID="{5B472AA9-8353-4449-AA50-F0BFCDF0B277}" presName="parTx" presStyleLbl="revTx" presStyleIdx="0" presStyleCnt="5">
        <dgm:presLayoutVars>
          <dgm:chMax val="0"/>
          <dgm:chPref val="0"/>
        </dgm:presLayoutVars>
      </dgm:prSet>
      <dgm:spPr/>
    </dgm:pt>
    <dgm:pt modelId="{E6C167FB-501D-4D6E-AFB5-833E3E8F6516}" type="pres">
      <dgm:prSet presAssocID="{B48B074A-4206-4562-98DA-B0667CBD5D62}" presName="sibTrans" presStyleCnt="0"/>
      <dgm:spPr/>
    </dgm:pt>
    <dgm:pt modelId="{AC352365-F8A4-4DCE-B3EE-AAC30AC3C313}" type="pres">
      <dgm:prSet presAssocID="{2C752B99-F768-4675-9433-1141E126C793}" presName="compNode" presStyleCnt="0"/>
      <dgm:spPr/>
    </dgm:pt>
    <dgm:pt modelId="{1A378DC4-A81C-4A59-9CE1-03E5F962ACB1}" type="pres">
      <dgm:prSet presAssocID="{2C752B99-F768-4675-9433-1141E126C793}" presName="bgRect" presStyleLbl="bgShp" presStyleIdx="1" presStyleCnt="5"/>
      <dgm:spPr/>
    </dgm:pt>
    <dgm:pt modelId="{6D86C0F0-C905-4017-B0A5-B5A07ED2B3BA}" type="pres">
      <dgm:prSet presAssocID="{2C752B99-F768-4675-9433-1141E126C7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6E4FAF6-2926-4E6C-B9E7-4E9B28801A0B}" type="pres">
      <dgm:prSet presAssocID="{2C752B99-F768-4675-9433-1141E126C793}" presName="spaceRect" presStyleCnt="0"/>
      <dgm:spPr/>
    </dgm:pt>
    <dgm:pt modelId="{8A487774-7809-47A1-829E-1D2F40C01043}" type="pres">
      <dgm:prSet presAssocID="{2C752B99-F768-4675-9433-1141E126C793}" presName="parTx" presStyleLbl="revTx" presStyleIdx="1" presStyleCnt="5">
        <dgm:presLayoutVars>
          <dgm:chMax val="0"/>
          <dgm:chPref val="0"/>
        </dgm:presLayoutVars>
      </dgm:prSet>
      <dgm:spPr/>
    </dgm:pt>
    <dgm:pt modelId="{12B7EBDA-2551-4D6F-B96F-F440D2DE4681}" type="pres">
      <dgm:prSet presAssocID="{B43F8C55-6E92-421B-A141-812C2A3323B0}" presName="sibTrans" presStyleCnt="0"/>
      <dgm:spPr/>
    </dgm:pt>
    <dgm:pt modelId="{85DFE7B9-158B-45E5-B0CC-2EAC8E245EE6}" type="pres">
      <dgm:prSet presAssocID="{DB4CC99D-45D0-4893-B222-3C133D083A49}" presName="compNode" presStyleCnt="0"/>
      <dgm:spPr/>
    </dgm:pt>
    <dgm:pt modelId="{DB1A9EFE-DA1C-452C-88AD-DDBE1866B82D}" type="pres">
      <dgm:prSet presAssocID="{DB4CC99D-45D0-4893-B222-3C133D083A49}" presName="bgRect" presStyleLbl="bgShp" presStyleIdx="2" presStyleCnt="5"/>
      <dgm:spPr/>
    </dgm:pt>
    <dgm:pt modelId="{A569775A-4CDA-4177-A636-4E2A788E6436}" type="pres">
      <dgm:prSet presAssocID="{DB4CC99D-45D0-4893-B222-3C133D083A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39D374F-10A0-4263-BF2B-4271A21234F2}" type="pres">
      <dgm:prSet presAssocID="{DB4CC99D-45D0-4893-B222-3C133D083A49}" presName="spaceRect" presStyleCnt="0"/>
      <dgm:spPr/>
    </dgm:pt>
    <dgm:pt modelId="{2F37BAC9-0B07-4621-9DC2-9113325F04BA}" type="pres">
      <dgm:prSet presAssocID="{DB4CC99D-45D0-4893-B222-3C133D083A49}" presName="parTx" presStyleLbl="revTx" presStyleIdx="2" presStyleCnt="5">
        <dgm:presLayoutVars>
          <dgm:chMax val="0"/>
          <dgm:chPref val="0"/>
        </dgm:presLayoutVars>
      </dgm:prSet>
      <dgm:spPr/>
    </dgm:pt>
    <dgm:pt modelId="{D2C0CFCD-912E-442B-93A0-6B672CB217DD}" type="pres">
      <dgm:prSet presAssocID="{7CBD34D2-94C2-42B2-BD63-EC5DC60EB82D}" presName="sibTrans" presStyleCnt="0"/>
      <dgm:spPr/>
    </dgm:pt>
    <dgm:pt modelId="{3A06F96D-18E6-44E9-98F6-5070EA189EC8}" type="pres">
      <dgm:prSet presAssocID="{AFE59FE3-00B5-4C2F-BBAA-DEE8AD617A79}" presName="compNode" presStyleCnt="0"/>
      <dgm:spPr/>
    </dgm:pt>
    <dgm:pt modelId="{1B5CA050-1077-4A5D-9864-CCA12CF25667}" type="pres">
      <dgm:prSet presAssocID="{AFE59FE3-00B5-4C2F-BBAA-DEE8AD617A79}" presName="bgRect" presStyleLbl="bgShp" presStyleIdx="3" presStyleCnt="5"/>
      <dgm:spPr/>
    </dgm:pt>
    <dgm:pt modelId="{777B72E1-A47F-4F8F-9C2E-18C0F1E9E13D}" type="pres">
      <dgm:prSet presAssocID="{AFE59FE3-00B5-4C2F-BBAA-DEE8AD617A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5064EFC-A953-41E9-97B0-502647A6E3A5}" type="pres">
      <dgm:prSet presAssocID="{AFE59FE3-00B5-4C2F-BBAA-DEE8AD617A79}" presName="spaceRect" presStyleCnt="0"/>
      <dgm:spPr/>
    </dgm:pt>
    <dgm:pt modelId="{D0E328F8-CF23-4DF5-941C-3E21123F1E70}" type="pres">
      <dgm:prSet presAssocID="{AFE59FE3-00B5-4C2F-BBAA-DEE8AD617A79}" presName="parTx" presStyleLbl="revTx" presStyleIdx="3" presStyleCnt="5">
        <dgm:presLayoutVars>
          <dgm:chMax val="0"/>
          <dgm:chPref val="0"/>
        </dgm:presLayoutVars>
      </dgm:prSet>
      <dgm:spPr/>
    </dgm:pt>
    <dgm:pt modelId="{C1291175-148B-4B16-8CFA-1853B1151D0D}" type="pres">
      <dgm:prSet presAssocID="{43BE8A76-5DB2-475B-A7F3-DFCE73940D02}" presName="sibTrans" presStyleCnt="0"/>
      <dgm:spPr/>
    </dgm:pt>
    <dgm:pt modelId="{979BB452-1DF8-499A-8A5E-9368818CA7CD}" type="pres">
      <dgm:prSet presAssocID="{3733B620-A2B6-41E4-81E7-26439CDAA0F1}" presName="compNode" presStyleCnt="0"/>
      <dgm:spPr/>
    </dgm:pt>
    <dgm:pt modelId="{202BE185-7E72-4F24-AAA9-A76471446A00}" type="pres">
      <dgm:prSet presAssocID="{3733B620-A2B6-41E4-81E7-26439CDAA0F1}" presName="bgRect" presStyleLbl="bgShp" presStyleIdx="4" presStyleCnt="5"/>
      <dgm:spPr/>
    </dgm:pt>
    <dgm:pt modelId="{EC6D331E-EA69-48C8-935D-A891E19A3223}" type="pres">
      <dgm:prSet presAssocID="{3733B620-A2B6-41E4-81E7-26439CDAA0F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397E2626-5700-4F22-A42E-EB7E73C4C942}" type="pres">
      <dgm:prSet presAssocID="{3733B620-A2B6-41E4-81E7-26439CDAA0F1}" presName="spaceRect" presStyleCnt="0"/>
      <dgm:spPr/>
    </dgm:pt>
    <dgm:pt modelId="{C96D6352-48D4-44BF-B9ED-B60A0CC0D319}" type="pres">
      <dgm:prSet presAssocID="{3733B620-A2B6-41E4-81E7-26439CDAA0F1}" presName="parTx" presStyleLbl="revTx" presStyleIdx="4" presStyleCnt="5">
        <dgm:presLayoutVars>
          <dgm:chMax val="0"/>
          <dgm:chPref val="0"/>
        </dgm:presLayoutVars>
      </dgm:prSet>
      <dgm:spPr/>
    </dgm:pt>
  </dgm:ptLst>
  <dgm:cxnLst>
    <dgm:cxn modelId="{B84BDE0A-7AD6-4BF0-95AA-EB773271B7FC}" srcId="{3D83745E-3E46-4732-BD27-F4447AC961AD}" destId="{DB4CC99D-45D0-4893-B222-3C133D083A49}" srcOrd="2" destOrd="0" parTransId="{ADA74796-1709-4420-A5DA-E15795FC6B0A}" sibTransId="{7CBD34D2-94C2-42B2-BD63-EC5DC60EB82D}"/>
    <dgm:cxn modelId="{8D80160D-D6D0-4D8E-B365-E221150741BF}" type="presOf" srcId="{DB4CC99D-45D0-4893-B222-3C133D083A49}" destId="{2F37BAC9-0B07-4621-9DC2-9113325F04BA}" srcOrd="0" destOrd="0" presId="urn:microsoft.com/office/officeart/2018/2/layout/IconVerticalSolidList"/>
    <dgm:cxn modelId="{8033E022-147E-489E-AB94-53E4C22515E4}" type="presOf" srcId="{3733B620-A2B6-41E4-81E7-26439CDAA0F1}" destId="{C96D6352-48D4-44BF-B9ED-B60A0CC0D319}" srcOrd="0" destOrd="0" presId="urn:microsoft.com/office/officeart/2018/2/layout/IconVerticalSolidList"/>
    <dgm:cxn modelId="{C44C9528-C488-4DB9-8647-5F0B71F004A9}" type="presOf" srcId="{AFE59FE3-00B5-4C2F-BBAA-DEE8AD617A79}" destId="{D0E328F8-CF23-4DF5-941C-3E21123F1E70}" srcOrd="0" destOrd="0" presId="urn:microsoft.com/office/officeart/2018/2/layout/IconVerticalSolidList"/>
    <dgm:cxn modelId="{4B9A2136-1511-47C8-8D8F-6DE073D79F5B}" type="presOf" srcId="{5B472AA9-8353-4449-AA50-F0BFCDF0B277}" destId="{FA24854E-C30A-4B6C-BFCF-391CEEE4E412}" srcOrd="0" destOrd="0" presId="urn:microsoft.com/office/officeart/2018/2/layout/IconVerticalSolidList"/>
    <dgm:cxn modelId="{E25B283E-3DE2-4FC5-8AFF-4813E8B3FF3C}" srcId="{3D83745E-3E46-4732-BD27-F4447AC961AD}" destId="{2C752B99-F768-4675-9433-1141E126C793}" srcOrd="1" destOrd="0" parTransId="{93A295E5-9211-4EE5-A546-32969AC5B0D8}" sibTransId="{B43F8C55-6E92-421B-A141-812C2A3323B0}"/>
    <dgm:cxn modelId="{01DAA05C-E4A4-438E-9975-92565C4B07B8}" srcId="{3D83745E-3E46-4732-BD27-F4447AC961AD}" destId="{3733B620-A2B6-41E4-81E7-26439CDAA0F1}" srcOrd="4" destOrd="0" parTransId="{C141A86F-2A8B-455E-97E2-2B69B6C7CEB0}" sibTransId="{9B465ABF-E8D3-4F15-8E5E-BBBC9837DFFF}"/>
    <dgm:cxn modelId="{FF0AEC46-89F8-4F35-BA84-0695E83F00A6}" type="presOf" srcId="{3D83745E-3E46-4732-BD27-F4447AC961AD}" destId="{60BF7DA6-E05E-4331-9EA0-DC1931695E0B}" srcOrd="0" destOrd="0" presId="urn:microsoft.com/office/officeart/2018/2/layout/IconVerticalSolidList"/>
    <dgm:cxn modelId="{32FF5596-EF72-4B53-8FD7-F26236E681A3}" srcId="{3D83745E-3E46-4732-BD27-F4447AC961AD}" destId="{AFE59FE3-00B5-4C2F-BBAA-DEE8AD617A79}" srcOrd="3" destOrd="0" parTransId="{FFF85AB3-8154-4D63-BECC-4FAEC6E70BB6}" sibTransId="{43BE8A76-5DB2-475B-A7F3-DFCE73940D02}"/>
    <dgm:cxn modelId="{220AA8A2-817C-4CCB-A855-FD34AE299F50}" type="presOf" srcId="{2C752B99-F768-4675-9433-1141E126C793}" destId="{8A487774-7809-47A1-829E-1D2F40C01043}" srcOrd="0" destOrd="0" presId="urn:microsoft.com/office/officeart/2018/2/layout/IconVerticalSolidList"/>
    <dgm:cxn modelId="{ECE777F9-0204-4475-B2C3-2B230D895607}" srcId="{3D83745E-3E46-4732-BD27-F4447AC961AD}" destId="{5B472AA9-8353-4449-AA50-F0BFCDF0B277}" srcOrd="0" destOrd="0" parTransId="{2A0D4F64-7CE4-425A-BDCC-4F1E9BC5B3CC}" sibTransId="{B48B074A-4206-4562-98DA-B0667CBD5D62}"/>
    <dgm:cxn modelId="{077888D5-B499-4ACB-A38B-76F3A5EE373D}" type="presParOf" srcId="{60BF7DA6-E05E-4331-9EA0-DC1931695E0B}" destId="{6E441D47-2820-4B23-BF86-9385530BADD8}" srcOrd="0" destOrd="0" presId="urn:microsoft.com/office/officeart/2018/2/layout/IconVerticalSolidList"/>
    <dgm:cxn modelId="{A20F4BDC-FE24-40B4-A6C8-DFDF36AA6397}" type="presParOf" srcId="{6E441D47-2820-4B23-BF86-9385530BADD8}" destId="{BA2B206F-F46A-4B49-B737-5D17AF7FE474}" srcOrd="0" destOrd="0" presId="urn:microsoft.com/office/officeart/2018/2/layout/IconVerticalSolidList"/>
    <dgm:cxn modelId="{5FB60175-4116-40F5-B558-9BFA7C041029}" type="presParOf" srcId="{6E441D47-2820-4B23-BF86-9385530BADD8}" destId="{209DC0D8-56F7-4981-871F-B83677EC1486}" srcOrd="1" destOrd="0" presId="urn:microsoft.com/office/officeart/2018/2/layout/IconVerticalSolidList"/>
    <dgm:cxn modelId="{9F7EFEED-DE1C-4AD4-A2BA-C6E3B1A7F86E}" type="presParOf" srcId="{6E441D47-2820-4B23-BF86-9385530BADD8}" destId="{AF884427-2802-488A-A72D-D368F2ABE4FF}" srcOrd="2" destOrd="0" presId="urn:microsoft.com/office/officeart/2018/2/layout/IconVerticalSolidList"/>
    <dgm:cxn modelId="{84CB88BB-083A-4326-B6FD-E99B4C3E332C}" type="presParOf" srcId="{6E441D47-2820-4B23-BF86-9385530BADD8}" destId="{FA24854E-C30A-4B6C-BFCF-391CEEE4E412}" srcOrd="3" destOrd="0" presId="urn:microsoft.com/office/officeart/2018/2/layout/IconVerticalSolidList"/>
    <dgm:cxn modelId="{98E56726-8BC0-4829-A75C-77843E0FBF85}" type="presParOf" srcId="{60BF7DA6-E05E-4331-9EA0-DC1931695E0B}" destId="{E6C167FB-501D-4D6E-AFB5-833E3E8F6516}" srcOrd="1" destOrd="0" presId="urn:microsoft.com/office/officeart/2018/2/layout/IconVerticalSolidList"/>
    <dgm:cxn modelId="{0FA80244-1F7B-45FA-A1AD-44CFE0809009}" type="presParOf" srcId="{60BF7DA6-E05E-4331-9EA0-DC1931695E0B}" destId="{AC352365-F8A4-4DCE-B3EE-AAC30AC3C313}" srcOrd="2" destOrd="0" presId="urn:microsoft.com/office/officeart/2018/2/layout/IconVerticalSolidList"/>
    <dgm:cxn modelId="{51F1C021-3F08-4EA6-8205-5FC9267D5AC2}" type="presParOf" srcId="{AC352365-F8A4-4DCE-B3EE-AAC30AC3C313}" destId="{1A378DC4-A81C-4A59-9CE1-03E5F962ACB1}" srcOrd="0" destOrd="0" presId="urn:microsoft.com/office/officeart/2018/2/layout/IconVerticalSolidList"/>
    <dgm:cxn modelId="{93DA2F9C-F609-45C1-9CB1-E2097F4EC93B}" type="presParOf" srcId="{AC352365-F8A4-4DCE-B3EE-AAC30AC3C313}" destId="{6D86C0F0-C905-4017-B0A5-B5A07ED2B3BA}" srcOrd="1" destOrd="0" presId="urn:microsoft.com/office/officeart/2018/2/layout/IconVerticalSolidList"/>
    <dgm:cxn modelId="{C8266493-ADBD-4FCB-819D-B6EFF08D007D}" type="presParOf" srcId="{AC352365-F8A4-4DCE-B3EE-AAC30AC3C313}" destId="{36E4FAF6-2926-4E6C-B9E7-4E9B28801A0B}" srcOrd="2" destOrd="0" presId="urn:microsoft.com/office/officeart/2018/2/layout/IconVerticalSolidList"/>
    <dgm:cxn modelId="{22F98B2A-6068-4BDB-A24B-1C38DE600784}" type="presParOf" srcId="{AC352365-F8A4-4DCE-B3EE-AAC30AC3C313}" destId="{8A487774-7809-47A1-829E-1D2F40C01043}" srcOrd="3" destOrd="0" presId="urn:microsoft.com/office/officeart/2018/2/layout/IconVerticalSolidList"/>
    <dgm:cxn modelId="{F1EBDA4E-904C-453C-BAED-85DFCC6FF7EE}" type="presParOf" srcId="{60BF7DA6-E05E-4331-9EA0-DC1931695E0B}" destId="{12B7EBDA-2551-4D6F-B96F-F440D2DE4681}" srcOrd="3" destOrd="0" presId="urn:microsoft.com/office/officeart/2018/2/layout/IconVerticalSolidList"/>
    <dgm:cxn modelId="{4EE60F67-EF32-4F73-BCF6-3949798F0703}" type="presParOf" srcId="{60BF7DA6-E05E-4331-9EA0-DC1931695E0B}" destId="{85DFE7B9-158B-45E5-B0CC-2EAC8E245EE6}" srcOrd="4" destOrd="0" presId="urn:microsoft.com/office/officeart/2018/2/layout/IconVerticalSolidList"/>
    <dgm:cxn modelId="{1E3502BB-0F6B-4030-B70D-3B1F5811C95A}" type="presParOf" srcId="{85DFE7B9-158B-45E5-B0CC-2EAC8E245EE6}" destId="{DB1A9EFE-DA1C-452C-88AD-DDBE1866B82D}" srcOrd="0" destOrd="0" presId="urn:microsoft.com/office/officeart/2018/2/layout/IconVerticalSolidList"/>
    <dgm:cxn modelId="{64830959-C5C0-40D3-8B81-AC66F903E4D9}" type="presParOf" srcId="{85DFE7B9-158B-45E5-B0CC-2EAC8E245EE6}" destId="{A569775A-4CDA-4177-A636-4E2A788E6436}" srcOrd="1" destOrd="0" presId="urn:microsoft.com/office/officeart/2018/2/layout/IconVerticalSolidList"/>
    <dgm:cxn modelId="{7CA37254-E05E-41BB-A555-CA600E5B4A50}" type="presParOf" srcId="{85DFE7B9-158B-45E5-B0CC-2EAC8E245EE6}" destId="{B39D374F-10A0-4263-BF2B-4271A21234F2}" srcOrd="2" destOrd="0" presId="urn:microsoft.com/office/officeart/2018/2/layout/IconVerticalSolidList"/>
    <dgm:cxn modelId="{1D316CA6-47CB-4419-ABD3-1802F518B4C7}" type="presParOf" srcId="{85DFE7B9-158B-45E5-B0CC-2EAC8E245EE6}" destId="{2F37BAC9-0B07-4621-9DC2-9113325F04BA}" srcOrd="3" destOrd="0" presId="urn:microsoft.com/office/officeart/2018/2/layout/IconVerticalSolidList"/>
    <dgm:cxn modelId="{9AB4F6BB-5432-4F85-857A-42257E3075B0}" type="presParOf" srcId="{60BF7DA6-E05E-4331-9EA0-DC1931695E0B}" destId="{D2C0CFCD-912E-442B-93A0-6B672CB217DD}" srcOrd="5" destOrd="0" presId="urn:microsoft.com/office/officeart/2018/2/layout/IconVerticalSolidList"/>
    <dgm:cxn modelId="{CC12FFB8-8B32-4A23-8132-8FDD9E88174F}" type="presParOf" srcId="{60BF7DA6-E05E-4331-9EA0-DC1931695E0B}" destId="{3A06F96D-18E6-44E9-98F6-5070EA189EC8}" srcOrd="6" destOrd="0" presId="urn:microsoft.com/office/officeart/2018/2/layout/IconVerticalSolidList"/>
    <dgm:cxn modelId="{2D36C5D9-599D-41D9-B33F-C93605187E22}" type="presParOf" srcId="{3A06F96D-18E6-44E9-98F6-5070EA189EC8}" destId="{1B5CA050-1077-4A5D-9864-CCA12CF25667}" srcOrd="0" destOrd="0" presId="urn:microsoft.com/office/officeart/2018/2/layout/IconVerticalSolidList"/>
    <dgm:cxn modelId="{3FF3C179-F871-409F-B6C0-313B0B4FC96E}" type="presParOf" srcId="{3A06F96D-18E6-44E9-98F6-5070EA189EC8}" destId="{777B72E1-A47F-4F8F-9C2E-18C0F1E9E13D}" srcOrd="1" destOrd="0" presId="urn:microsoft.com/office/officeart/2018/2/layout/IconVerticalSolidList"/>
    <dgm:cxn modelId="{96C73B7F-7495-49F6-8BAF-5AD1D35ABACD}" type="presParOf" srcId="{3A06F96D-18E6-44E9-98F6-5070EA189EC8}" destId="{35064EFC-A953-41E9-97B0-502647A6E3A5}" srcOrd="2" destOrd="0" presId="urn:microsoft.com/office/officeart/2018/2/layout/IconVerticalSolidList"/>
    <dgm:cxn modelId="{A6870510-3508-4A80-9DD2-F384D3D92529}" type="presParOf" srcId="{3A06F96D-18E6-44E9-98F6-5070EA189EC8}" destId="{D0E328F8-CF23-4DF5-941C-3E21123F1E70}" srcOrd="3" destOrd="0" presId="urn:microsoft.com/office/officeart/2018/2/layout/IconVerticalSolidList"/>
    <dgm:cxn modelId="{E126E7C5-673A-46C8-A65F-4F5CF0257FBF}" type="presParOf" srcId="{60BF7DA6-E05E-4331-9EA0-DC1931695E0B}" destId="{C1291175-148B-4B16-8CFA-1853B1151D0D}" srcOrd="7" destOrd="0" presId="urn:microsoft.com/office/officeart/2018/2/layout/IconVerticalSolidList"/>
    <dgm:cxn modelId="{D5925B81-035F-4920-A37E-8FC26F5E0BCF}" type="presParOf" srcId="{60BF7DA6-E05E-4331-9EA0-DC1931695E0B}" destId="{979BB452-1DF8-499A-8A5E-9368818CA7CD}" srcOrd="8" destOrd="0" presId="urn:microsoft.com/office/officeart/2018/2/layout/IconVerticalSolidList"/>
    <dgm:cxn modelId="{D9ACD971-05A4-4047-AB01-4DD84BA43E0A}" type="presParOf" srcId="{979BB452-1DF8-499A-8A5E-9368818CA7CD}" destId="{202BE185-7E72-4F24-AAA9-A76471446A00}" srcOrd="0" destOrd="0" presId="urn:microsoft.com/office/officeart/2018/2/layout/IconVerticalSolidList"/>
    <dgm:cxn modelId="{EF954ADF-2971-4AA3-BCED-8C751A0C4D6D}" type="presParOf" srcId="{979BB452-1DF8-499A-8A5E-9368818CA7CD}" destId="{EC6D331E-EA69-48C8-935D-A891E19A3223}" srcOrd="1" destOrd="0" presId="urn:microsoft.com/office/officeart/2018/2/layout/IconVerticalSolidList"/>
    <dgm:cxn modelId="{4ECA8D19-CBAD-44AB-A37F-4913AB398D4E}" type="presParOf" srcId="{979BB452-1DF8-499A-8A5E-9368818CA7CD}" destId="{397E2626-5700-4F22-A42E-EB7E73C4C942}" srcOrd="2" destOrd="0" presId="urn:microsoft.com/office/officeart/2018/2/layout/IconVerticalSolidList"/>
    <dgm:cxn modelId="{BD254AD2-D3B7-421C-9BE1-685308954178}" type="presParOf" srcId="{979BB452-1DF8-499A-8A5E-9368818CA7CD}" destId="{C96D6352-48D4-44BF-B9ED-B60A0CC0D3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CA9F25-DB34-4E8E-B4F5-F69033C060AD}"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F4210FC-4A4E-4281-8910-CA179A5039C3}">
      <dgm:prSet/>
      <dgm:spPr/>
      <dgm:t>
        <a:bodyPr/>
        <a:lstStyle/>
        <a:p>
          <a:r>
            <a:rPr lang="en-US"/>
            <a:t>Excel is not a very powerful tool for handling data with millions of rows </a:t>
          </a:r>
        </a:p>
      </dgm:t>
    </dgm:pt>
    <dgm:pt modelId="{83184E8A-652C-4513-B64D-7B670D5D46F3}" type="parTrans" cxnId="{B6CE0E8A-AF6A-4361-82C9-6B3EEF4AF202}">
      <dgm:prSet/>
      <dgm:spPr/>
      <dgm:t>
        <a:bodyPr/>
        <a:lstStyle/>
        <a:p>
          <a:endParaRPr lang="en-US"/>
        </a:p>
      </dgm:t>
    </dgm:pt>
    <dgm:pt modelId="{6CF55709-0232-4E5F-9686-8B3E4EE41685}" type="sibTrans" cxnId="{B6CE0E8A-AF6A-4361-82C9-6B3EEF4AF202}">
      <dgm:prSet/>
      <dgm:spPr/>
      <dgm:t>
        <a:bodyPr/>
        <a:lstStyle/>
        <a:p>
          <a:endParaRPr lang="en-US"/>
        </a:p>
      </dgm:t>
    </dgm:pt>
    <dgm:pt modelId="{130A5AC6-DAB1-4A6E-A82A-2BE725BA1B34}">
      <dgm:prSet/>
      <dgm:spPr/>
      <dgm:t>
        <a:bodyPr/>
        <a:lstStyle/>
        <a:p>
          <a:r>
            <a:rPr lang="en-US"/>
            <a:t>Defining logic and designing algorithm is a difficult task and the most important one </a:t>
          </a:r>
        </a:p>
      </dgm:t>
    </dgm:pt>
    <dgm:pt modelId="{A7B1A795-70C1-4100-AD73-5B3E427EE6B4}" type="parTrans" cxnId="{B904708F-7EFF-4252-8211-8518D4225A26}">
      <dgm:prSet/>
      <dgm:spPr/>
      <dgm:t>
        <a:bodyPr/>
        <a:lstStyle/>
        <a:p>
          <a:endParaRPr lang="en-US"/>
        </a:p>
      </dgm:t>
    </dgm:pt>
    <dgm:pt modelId="{FB71D3F6-3856-45E0-9E2C-C751843FCB1F}" type="sibTrans" cxnId="{B904708F-7EFF-4252-8211-8518D4225A26}">
      <dgm:prSet/>
      <dgm:spPr/>
      <dgm:t>
        <a:bodyPr/>
        <a:lstStyle/>
        <a:p>
          <a:endParaRPr lang="en-US"/>
        </a:p>
      </dgm:t>
    </dgm:pt>
    <dgm:pt modelId="{463FB0B5-620E-4BAE-9C34-C9095504E423}">
      <dgm:prSet/>
      <dgm:spPr/>
      <dgm:t>
        <a:bodyPr/>
        <a:lstStyle/>
        <a:p>
          <a:r>
            <a:rPr lang="en-US"/>
            <a:t>The republican vote count data was not updated, we chose 2018 </a:t>
          </a:r>
        </a:p>
      </dgm:t>
    </dgm:pt>
    <dgm:pt modelId="{A9624599-A85C-474B-866A-D8733C02521D}" type="parTrans" cxnId="{502F227E-6C2C-4A89-8B67-F93E7E030396}">
      <dgm:prSet/>
      <dgm:spPr/>
      <dgm:t>
        <a:bodyPr/>
        <a:lstStyle/>
        <a:p>
          <a:endParaRPr lang="en-US"/>
        </a:p>
      </dgm:t>
    </dgm:pt>
    <dgm:pt modelId="{AF6EC254-244F-4EB7-88D9-D635D6846E69}" type="sibTrans" cxnId="{502F227E-6C2C-4A89-8B67-F93E7E030396}">
      <dgm:prSet/>
      <dgm:spPr/>
      <dgm:t>
        <a:bodyPr/>
        <a:lstStyle/>
        <a:p>
          <a:endParaRPr lang="en-US"/>
        </a:p>
      </dgm:t>
    </dgm:pt>
    <dgm:pt modelId="{9E856F9E-770B-49E2-A14B-07B4FA23D616}" type="pres">
      <dgm:prSet presAssocID="{78CA9F25-DB34-4E8E-B4F5-F69033C060AD}" presName="linear" presStyleCnt="0">
        <dgm:presLayoutVars>
          <dgm:animLvl val="lvl"/>
          <dgm:resizeHandles val="exact"/>
        </dgm:presLayoutVars>
      </dgm:prSet>
      <dgm:spPr/>
    </dgm:pt>
    <dgm:pt modelId="{B2AA080E-6789-4284-B52F-2CC6959B50E3}" type="pres">
      <dgm:prSet presAssocID="{BF4210FC-4A4E-4281-8910-CA179A5039C3}" presName="parentText" presStyleLbl="node1" presStyleIdx="0" presStyleCnt="3">
        <dgm:presLayoutVars>
          <dgm:chMax val="0"/>
          <dgm:bulletEnabled val="1"/>
        </dgm:presLayoutVars>
      </dgm:prSet>
      <dgm:spPr/>
    </dgm:pt>
    <dgm:pt modelId="{4D3607E3-3DEF-4F45-9C14-8DCC3EC08406}" type="pres">
      <dgm:prSet presAssocID="{6CF55709-0232-4E5F-9686-8B3E4EE41685}" presName="spacer" presStyleCnt="0"/>
      <dgm:spPr/>
    </dgm:pt>
    <dgm:pt modelId="{3EECA257-08A5-4330-8BCE-580242244BB5}" type="pres">
      <dgm:prSet presAssocID="{130A5AC6-DAB1-4A6E-A82A-2BE725BA1B34}" presName="parentText" presStyleLbl="node1" presStyleIdx="1" presStyleCnt="3">
        <dgm:presLayoutVars>
          <dgm:chMax val="0"/>
          <dgm:bulletEnabled val="1"/>
        </dgm:presLayoutVars>
      </dgm:prSet>
      <dgm:spPr/>
    </dgm:pt>
    <dgm:pt modelId="{CBCD5113-68D5-4E4E-AAFC-C2E4244F30F0}" type="pres">
      <dgm:prSet presAssocID="{FB71D3F6-3856-45E0-9E2C-C751843FCB1F}" presName="spacer" presStyleCnt="0"/>
      <dgm:spPr/>
    </dgm:pt>
    <dgm:pt modelId="{9883DC97-E6A3-4CFC-97B6-BFD0AA887272}" type="pres">
      <dgm:prSet presAssocID="{463FB0B5-620E-4BAE-9C34-C9095504E423}" presName="parentText" presStyleLbl="node1" presStyleIdx="2" presStyleCnt="3">
        <dgm:presLayoutVars>
          <dgm:chMax val="0"/>
          <dgm:bulletEnabled val="1"/>
        </dgm:presLayoutVars>
      </dgm:prSet>
      <dgm:spPr/>
    </dgm:pt>
  </dgm:ptLst>
  <dgm:cxnLst>
    <dgm:cxn modelId="{C9A99048-8B23-4B15-BC7A-29FAB70A1A75}" type="presOf" srcId="{BF4210FC-4A4E-4281-8910-CA179A5039C3}" destId="{B2AA080E-6789-4284-B52F-2CC6959B50E3}" srcOrd="0" destOrd="0" presId="urn:microsoft.com/office/officeart/2005/8/layout/vList2"/>
    <dgm:cxn modelId="{ED2E107B-D2EA-4DE2-B5A0-987037463909}" type="presOf" srcId="{130A5AC6-DAB1-4A6E-A82A-2BE725BA1B34}" destId="{3EECA257-08A5-4330-8BCE-580242244BB5}" srcOrd="0" destOrd="0" presId="urn:microsoft.com/office/officeart/2005/8/layout/vList2"/>
    <dgm:cxn modelId="{502F227E-6C2C-4A89-8B67-F93E7E030396}" srcId="{78CA9F25-DB34-4E8E-B4F5-F69033C060AD}" destId="{463FB0B5-620E-4BAE-9C34-C9095504E423}" srcOrd="2" destOrd="0" parTransId="{A9624599-A85C-474B-866A-D8733C02521D}" sibTransId="{AF6EC254-244F-4EB7-88D9-D635D6846E69}"/>
    <dgm:cxn modelId="{B6CE0E8A-AF6A-4361-82C9-6B3EEF4AF202}" srcId="{78CA9F25-DB34-4E8E-B4F5-F69033C060AD}" destId="{BF4210FC-4A4E-4281-8910-CA179A5039C3}" srcOrd="0" destOrd="0" parTransId="{83184E8A-652C-4513-B64D-7B670D5D46F3}" sibTransId="{6CF55709-0232-4E5F-9686-8B3E4EE41685}"/>
    <dgm:cxn modelId="{B904708F-7EFF-4252-8211-8518D4225A26}" srcId="{78CA9F25-DB34-4E8E-B4F5-F69033C060AD}" destId="{130A5AC6-DAB1-4A6E-A82A-2BE725BA1B34}" srcOrd="1" destOrd="0" parTransId="{A7B1A795-70C1-4100-AD73-5B3E427EE6B4}" sibTransId="{FB71D3F6-3856-45E0-9E2C-C751843FCB1F}"/>
    <dgm:cxn modelId="{C6B648A5-8BEE-4E49-97AE-592E265C2A4F}" type="presOf" srcId="{78CA9F25-DB34-4E8E-B4F5-F69033C060AD}" destId="{9E856F9E-770B-49E2-A14B-07B4FA23D616}" srcOrd="0" destOrd="0" presId="urn:microsoft.com/office/officeart/2005/8/layout/vList2"/>
    <dgm:cxn modelId="{15796ADA-3EB9-4084-B16B-4A2763DF4CE4}" type="presOf" srcId="{463FB0B5-620E-4BAE-9C34-C9095504E423}" destId="{9883DC97-E6A3-4CFC-97B6-BFD0AA887272}" srcOrd="0" destOrd="0" presId="urn:microsoft.com/office/officeart/2005/8/layout/vList2"/>
    <dgm:cxn modelId="{CED2991F-C749-4425-A808-D32F52D09534}" type="presParOf" srcId="{9E856F9E-770B-49E2-A14B-07B4FA23D616}" destId="{B2AA080E-6789-4284-B52F-2CC6959B50E3}" srcOrd="0" destOrd="0" presId="urn:microsoft.com/office/officeart/2005/8/layout/vList2"/>
    <dgm:cxn modelId="{584BB731-A513-42AA-B1CC-2BFDD7C149B5}" type="presParOf" srcId="{9E856F9E-770B-49E2-A14B-07B4FA23D616}" destId="{4D3607E3-3DEF-4F45-9C14-8DCC3EC08406}" srcOrd="1" destOrd="0" presId="urn:microsoft.com/office/officeart/2005/8/layout/vList2"/>
    <dgm:cxn modelId="{6E05CFCD-D08A-41EE-9E50-436944E0B2AD}" type="presParOf" srcId="{9E856F9E-770B-49E2-A14B-07B4FA23D616}" destId="{3EECA257-08A5-4330-8BCE-580242244BB5}" srcOrd="2" destOrd="0" presId="urn:microsoft.com/office/officeart/2005/8/layout/vList2"/>
    <dgm:cxn modelId="{A60AE63E-6295-4A50-B7D9-2DD016B1FE57}" type="presParOf" srcId="{9E856F9E-770B-49E2-A14B-07B4FA23D616}" destId="{CBCD5113-68D5-4E4E-AAFC-C2E4244F30F0}" srcOrd="3" destOrd="0" presId="urn:microsoft.com/office/officeart/2005/8/layout/vList2"/>
    <dgm:cxn modelId="{469B507A-9BB0-4ECE-A4D6-B53FC3A89077}" type="presParOf" srcId="{9E856F9E-770B-49E2-A14B-07B4FA23D616}" destId="{9883DC97-E6A3-4CFC-97B6-BFD0AA88727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3CAC8F-EDA1-4C5E-8B73-FDBC645928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8114448-8DFF-4044-B9A7-11EE514027C5}">
      <dgm:prSet/>
      <dgm:spPr/>
      <dgm:t>
        <a:bodyPr/>
        <a:lstStyle/>
        <a:p>
          <a:r>
            <a:rPr lang="en-US"/>
            <a:t>Revised research based on data collected after January 2021</a:t>
          </a:r>
        </a:p>
      </dgm:t>
    </dgm:pt>
    <dgm:pt modelId="{691BBF5F-CB51-4F30-863B-8E2500D14D14}" type="parTrans" cxnId="{0B317EA1-198A-4BF8-BD9B-695D6F6353C5}">
      <dgm:prSet/>
      <dgm:spPr/>
      <dgm:t>
        <a:bodyPr/>
        <a:lstStyle/>
        <a:p>
          <a:endParaRPr lang="en-US"/>
        </a:p>
      </dgm:t>
    </dgm:pt>
    <dgm:pt modelId="{45EF9D0F-56FC-43DB-89AF-2763D3E77F22}" type="sibTrans" cxnId="{0B317EA1-198A-4BF8-BD9B-695D6F6353C5}">
      <dgm:prSet/>
      <dgm:spPr/>
      <dgm:t>
        <a:bodyPr/>
        <a:lstStyle/>
        <a:p>
          <a:endParaRPr lang="en-US"/>
        </a:p>
      </dgm:t>
    </dgm:pt>
    <dgm:pt modelId="{AC41E898-B9E7-43C5-B2FA-E57BF693EF54}">
      <dgm:prSet/>
      <dgm:spPr/>
      <dgm:t>
        <a:bodyPr/>
        <a:lstStyle/>
        <a:p>
          <a:r>
            <a:rPr lang="en-US"/>
            <a:t>Impact of demography on spread of corona virus cases </a:t>
          </a:r>
        </a:p>
      </dgm:t>
    </dgm:pt>
    <dgm:pt modelId="{608EC501-C42E-4386-B68D-108A79873AC9}" type="parTrans" cxnId="{F4B14E81-285E-4474-93F0-F239EBBD95CB}">
      <dgm:prSet/>
      <dgm:spPr/>
      <dgm:t>
        <a:bodyPr/>
        <a:lstStyle/>
        <a:p>
          <a:endParaRPr lang="en-US"/>
        </a:p>
      </dgm:t>
    </dgm:pt>
    <dgm:pt modelId="{354329E8-AA81-4891-9234-BBF527DC3279}" type="sibTrans" cxnId="{F4B14E81-285E-4474-93F0-F239EBBD95CB}">
      <dgm:prSet/>
      <dgm:spPr/>
      <dgm:t>
        <a:bodyPr/>
        <a:lstStyle/>
        <a:p>
          <a:endParaRPr lang="en-US"/>
        </a:p>
      </dgm:t>
    </dgm:pt>
    <dgm:pt modelId="{A32C3538-952B-4BA6-A080-46B2294DDE89}">
      <dgm:prSet/>
      <dgm:spPr/>
      <dgm:t>
        <a:bodyPr/>
        <a:lstStyle/>
        <a:p>
          <a:r>
            <a:rPr lang="en-US" dirty="0"/>
            <a:t>A logistic Regression model can be built for SOP (Severity of Pandemic) high or low of a given county based on other variables </a:t>
          </a:r>
        </a:p>
      </dgm:t>
    </dgm:pt>
    <dgm:pt modelId="{EC63FA66-B84D-4B26-A9FA-5D47504D24A9}" type="parTrans" cxnId="{E8E7C7E5-8A2D-4DE6-A249-6676CD231FC9}">
      <dgm:prSet/>
      <dgm:spPr/>
      <dgm:t>
        <a:bodyPr/>
        <a:lstStyle/>
        <a:p>
          <a:endParaRPr lang="en-US"/>
        </a:p>
      </dgm:t>
    </dgm:pt>
    <dgm:pt modelId="{7D3C06D2-52E8-4F40-9E5E-40F680CE4C4A}" type="sibTrans" cxnId="{E8E7C7E5-8A2D-4DE6-A249-6676CD231FC9}">
      <dgm:prSet/>
      <dgm:spPr/>
      <dgm:t>
        <a:bodyPr/>
        <a:lstStyle/>
        <a:p>
          <a:endParaRPr lang="en-US"/>
        </a:p>
      </dgm:t>
    </dgm:pt>
    <dgm:pt modelId="{238AE7B2-6C04-4ED5-A47C-85734451427B}" type="pres">
      <dgm:prSet presAssocID="{2B3CAC8F-EDA1-4C5E-8B73-FDBC64592825}" presName="diagram" presStyleCnt="0">
        <dgm:presLayoutVars>
          <dgm:dir/>
          <dgm:resizeHandles val="exact"/>
        </dgm:presLayoutVars>
      </dgm:prSet>
      <dgm:spPr/>
    </dgm:pt>
    <dgm:pt modelId="{5AE150F4-4806-47AD-9286-F63DEE1F356D}" type="pres">
      <dgm:prSet presAssocID="{D8114448-8DFF-4044-B9A7-11EE514027C5}" presName="node" presStyleLbl="node1" presStyleIdx="0" presStyleCnt="3">
        <dgm:presLayoutVars>
          <dgm:bulletEnabled val="1"/>
        </dgm:presLayoutVars>
      </dgm:prSet>
      <dgm:spPr/>
    </dgm:pt>
    <dgm:pt modelId="{CCF83E26-14D2-433E-A32D-02753BE64EAC}" type="pres">
      <dgm:prSet presAssocID="{45EF9D0F-56FC-43DB-89AF-2763D3E77F22}" presName="sibTrans" presStyleCnt="0"/>
      <dgm:spPr/>
    </dgm:pt>
    <dgm:pt modelId="{9075D74B-EF04-4D68-BC7A-A95689E96277}" type="pres">
      <dgm:prSet presAssocID="{AC41E898-B9E7-43C5-B2FA-E57BF693EF54}" presName="node" presStyleLbl="node1" presStyleIdx="1" presStyleCnt="3">
        <dgm:presLayoutVars>
          <dgm:bulletEnabled val="1"/>
        </dgm:presLayoutVars>
      </dgm:prSet>
      <dgm:spPr/>
    </dgm:pt>
    <dgm:pt modelId="{AA2D2F11-62EB-4E94-8D5E-4C05A990F2DF}" type="pres">
      <dgm:prSet presAssocID="{354329E8-AA81-4891-9234-BBF527DC3279}" presName="sibTrans" presStyleCnt="0"/>
      <dgm:spPr/>
    </dgm:pt>
    <dgm:pt modelId="{D475B436-E25E-40FF-B3EA-3DB79321BA06}" type="pres">
      <dgm:prSet presAssocID="{A32C3538-952B-4BA6-A080-46B2294DDE89}" presName="node" presStyleLbl="node1" presStyleIdx="2" presStyleCnt="3">
        <dgm:presLayoutVars>
          <dgm:bulletEnabled val="1"/>
        </dgm:presLayoutVars>
      </dgm:prSet>
      <dgm:spPr/>
    </dgm:pt>
  </dgm:ptLst>
  <dgm:cxnLst>
    <dgm:cxn modelId="{5D2D2C2E-B3CE-4C90-B584-997DAA81B45D}" type="presOf" srcId="{AC41E898-B9E7-43C5-B2FA-E57BF693EF54}" destId="{9075D74B-EF04-4D68-BC7A-A95689E96277}" srcOrd="0" destOrd="0" presId="urn:microsoft.com/office/officeart/2005/8/layout/default"/>
    <dgm:cxn modelId="{F4B14E81-285E-4474-93F0-F239EBBD95CB}" srcId="{2B3CAC8F-EDA1-4C5E-8B73-FDBC64592825}" destId="{AC41E898-B9E7-43C5-B2FA-E57BF693EF54}" srcOrd="1" destOrd="0" parTransId="{608EC501-C42E-4386-B68D-108A79873AC9}" sibTransId="{354329E8-AA81-4891-9234-BBF527DC3279}"/>
    <dgm:cxn modelId="{8D885791-0A35-4C82-A5DC-18FAA75C9946}" type="presOf" srcId="{D8114448-8DFF-4044-B9A7-11EE514027C5}" destId="{5AE150F4-4806-47AD-9286-F63DEE1F356D}" srcOrd="0" destOrd="0" presId="urn:microsoft.com/office/officeart/2005/8/layout/default"/>
    <dgm:cxn modelId="{0B317EA1-198A-4BF8-BD9B-695D6F6353C5}" srcId="{2B3CAC8F-EDA1-4C5E-8B73-FDBC64592825}" destId="{D8114448-8DFF-4044-B9A7-11EE514027C5}" srcOrd="0" destOrd="0" parTransId="{691BBF5F-CB51-4F30-863B-8E2500D14D14}" sibTransId="{45EF9D0F-56FC-43DB-89AF-2763D3E77F22}"/>
    <dgm:cxn modelId="{3C598EA1-ADB8-47B1-8014-97002EFB877F}" type="presOf" srcId="{2B3CAC8F-EDA1-4C5E-8B73-FDBC64592825}" destId="{238AE7B2-6C04-4ED5-A47C-85734451427B}" srcOrd="0" destOrd="0" presId="urn:microsoft.com/office/officeart/2005/8/layout/default"/>
    <dgm:cxn modelId="{AF4BCEA7-32B1-470D-A8EE-82EFA53A976D}" type="presOf" srcId="{A32C3538-952B-4BA6-A080-46B2294DDE89}" destId="{D475B436-E25E-40FF-B3EA-3DB79321BA06}" srcOrd="0" destOrd="0" presId="urn:microsoft.com/office/officeart/2005/8/layout/default"/>
    <dgm:cxn modelId="{E8E7C7E5-8A2D-4DE6-A249-6676CD231FC9}" srcId="{2B3CAC8F-EDA1-4C5E-8B73-FDBC64592825}" destId="{A32C3538-952B-4BA6-A080-46B2294DDE89}" srcOrd="2" destOrd="0" parTransId="{EC63FA66-B84D-4B26-A9FA-5D47504D24A9}" sibTransId="{7D3C06D2-52E8-4F40-9E5E-40F680CE4C4A}"/>
    <dgm:cxn modelId="{C2F268DD-1CA5-47E1-9E05-0C2BC69D01C6}" type="presParOf" srcId="{238AE7B2-6C04-4ED5-A47C-85734451427B}" destId="{5AE150F4-4806-47AD-9286-F63DEE1F356D}" srcOrd="0" destOrd="0" presId="urn:microsoft.com/office/officeart/2005/8/layout/default"/>
    <dgm:cxn modelId="{4944C9DD-29EC-45CA-8127-0A1A9701F9D2}" type="presParOf" srcId="{238AE7B2-6C04-4ED5-A47C-85734451427B}" destId="{CCF83E26-14D2-433E-A32D-02753BE64EAC}" srcOrd="1" destOrd="0" presId="urn:microsoft.com/office/officeart/2005/8/layout/default"/>
    <dgm:cxn modelId="{9D7C2E6F-B854-4079-9CF2-8C15F07ED874}" type="presParOf" srcId="{238AE7B2-6C04-4ED5-A47C-85734451427B}" destId="{9075D74B-EF04-4D68-BC7A-A95689E96277}" srcOrd="2" destOrd="0" presId="urn:microsoft.com/office/officeart/2005/8/layout/default"/>
    <dgm:cxn modelId="{FF0255C6-8466-4BAD-AD63-9C09C90453A4}" type="presParOf" srcId="{238AE7B2-6C04-4ED5-A47C-85734451427B}" destId="{AA2D2F11-62EB-4E94-8D5E-4C05A990F2DF}" srcOrd="3" destOrd="0" presId="urn:microsoft.com/office/officeart/2005/8/layout/default"/>
    <dgm:cxn modelId="{9A87FA6E-F5DE-4C63-9B1E-AF03E8C0CABB}" type="presParOf" srcId="{238AE7B2-6C04-4ED5-A47C-85734451427B}" destId="{D475B436-E25E-40FF-B3EA-3DB79321BA0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98AAB-3799-4F66-A0B8-DDC0EBDA2154}">
      <dsp:nvSpPr>
        <dsp:cNvPr id="0" name=""/>
        <dsp:cNvSpPr/>
      </dsp:nvSpPr>
      <dsp:spPr>
        <a:xfrm>
          <a:off x="0" y="53868"/>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Definition start and end of wave</a:t>
          </a:r>
          <a:endParaRPr lang="en-US" sz="2000" kern="1200"/>
        </a:p>
      </dsp:txBody>
      <dsp:txXfrm>
        <a:off x="36892" y="90760"/>
        <a:ext cx="11112818" cy="681962"/>
      </dsp:txXfrm>
    </dsp:sp>
    <dsp:sp modelId="{B0A9C68C-84DA-4397-9020-65482B7FA578}">
      <dsp:nvSpPr>
        <dsp:cNvPr id="0" name=""/>
        <dsp:cNvSpPr/>
      </dsp:nvSpPr>
      <dsp:spPr>
        <a:xfrm>
          <a:off x="0" y="867215"/>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srgbClr val="FF0000"/>
              </a:solidFill>
            </a:rPr>
            <a:t>Start of pandemic- </a:t>
          </a:r>
          <a:r>
            <a:rPr lang="en-GB" sz="2000" kern="1200" dirty="0"/>
            <a:t>Cumulative cases above 10 per 100K</a:t>
          </a:r>
          <a:endParaRPr lang="en-US" sz="2000" kern="1200" dirty="0"/>
        </a:p>
      </dsp:txBody>
      <dsp:txXfrm>
        <a:off x="36892" y="904107"/>
        <a:ext cx="11112818" cy="681962"/>
      </dsp:txXfrm>
    </dsp:sp>
    <dsp:sp modelId="{7ADED6B1-D936-4AA1-82B8-E66983682007}">
      <dsp:nvSpPr>
        <dsp:cNvPr id="0" name=""/>
        <dsp:cNvSpPr/>
      </dsp:nvSpPr>
      <dsp:spPr>
        <a:xfrm>
          <a:off x="0" y="1680562"/>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Start of “Wave”1-The 7 day moving average is more than 14 day moving average which is more than 28 day moving average for more than 7days and Pandemic has started </a:t>
          </a:r>
          <a:endParaRPr lang="en-US" sz="2000" kern="1200" dirty="0"/>
        </a:p>
      </dsp:txBody>
      <dsp:txXfrm>
        <a:off x="36892" y="1717454"/>
        <a:ext cx="11112818" cy="681962"/>
      </dsp:txXfrm>
    </dsp:sp>
    <dsp:sp modelId="{91CB84E1-A22B-47BD-A927-523DFE2C6737}">
      <dsp:nvSpPr>
        <dsp:cNvPr id="0" name=""/>
        <dsp:cNvSpPr/>
      </dsp:nvSpPr>
      <dsp:spPr>
        <a:xfrm>
          <a:off x="0" y="2493909"/>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End of “Wave”1 -The 7 day moving average is less than 14 day moving average which is less than 28 day moving average for more than 7 days and Pandemic has started </a:t>
          </a:r>
          <a:endParaRPr lang="en-US" sz="2000" kern="1200" dirty="0"/>
        </a:p>
      </dsp:txBody>
      <dsp:txXfrm>
        <a:off x="36892" y="2530801"/>
        <a:ext cx="11112818" cy="681962"/>
      </dsp:txXfrm>
    </dsp:sp>
    <dsp:sp modelId="{5659E75F-A778-473A-A791-BD9DBFAAD24A}">
      <dsp:nvSpPr>
        <dsp:cNvPr id="0" name=""/>
        <dsp:cNvSpPr/>
      </dsp:nvSpPr>
      <dsp:spPr>
        <a:xfrm>
          <a:off x="0" y="3307255"/>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Start of “Wave”2-The 7 day moving average is more than 14 day moving average which is more than 28 day moving average for more than 7 days </a:t>
          </a:r>
          <a:r>
            <a:rPr lang="en-GB" sz="2000" i="1" kern="1200" dirty="0"/>
            <a:t>and less than End of Wave1 and Pandemic started </a:t>
          </a:r>
          <a:r>
            <a:rPr lang="en-GB" sz="2000" kern="1200" dirty="0"/>
            <a:t> </a:t>
          </a:r>
          <a:endParaRPr lang="en-US" sz="2000" kern="1200" dirty="0"/>
        </a:p>
      </dsp:txBody>
      <dsp:txXfrm>
        <a:off x="36892" y="3344147"/>
        <a:ext cx="11112818" cy="681962"/>
      </dsp:txXfrm>
    </dsp:sp>
    <dsp:sp modelId="{3A6F285B-CC12-4C41-AE11-8D4EB9D0CF6C}">
      <dsp:nvSpPr>
        <dsp:cNvPr id="0" name=""/>
        <dsp:cNvSpPr/>
      </dsp:nvSpPr>
      <dsp:spPr>
        <a:xfrm>
          <a:off x="0" y="4120602"/>
          <a:ext cx="11186602" cy="755746"/>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End of “Wave”2 -The 7 day moving average is less than 14 day moving average which is less than 28 day moving average for more than 7 days </a:t>
          </a:r>
          <a:r>
            <a:rPr lang="en-GB" sz="2000" i="1" kern="1200" dirty="0"/>
            <a:t>and less than Stat of Wave2 and Pandemic started </a:t>
          </a:r>
          <a:endParaRPr lang="en-US" sz="2000" kern="1200" dirty="0"/>
        </a:p>
      </dsp:txBody>
      <dsp:txXfrm>
        <a:off x="36892" y="4157494"/>
        <a:ext cx="11112818" cy="681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9034F-12A8-4E6E-9DF2-6A36ABC28E09}">
      <dsp:nvSpPr>
        <dsp:cNvPr id="0" name=""/>
        <dsp:cNvSpPr/>
      </dsp:nvSpPr>
      <dsp:spPr>
        <a:xfrm>
          <a:off x="2931" y="0"/>
          <a:ext cx="2325300" cy="3145733"/>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1289" tIns="330200" rIns="181289" bIns="330200" numCol="1" spcCol="1270" anchor="t" anchorCtr="0">
          <a:noAutofit/>
        </a:bodyPr>
        <a:lstStyle/>
        <a:p>
          <a:pPr marL="0" lvl="0" indent="0" algn="l" defTabSz="577850">
            <a:lnSpc>
              <a:spcPct val="90000"/>
            </a:lnSpc>
            <a:spcBef>
              <a:spcPct val="0"/>
            </a:spcBef>
            <a:spcAft>
              <a:spcPct val="35000"/>
            </a:spcAft>
            <a:buNone/>
          </a:pPr>
          <a:r>
            <a:rPr lang="en-GB" sz="1300" b="1" i="1" kern="1200"/>
            <a:t>MOP</a:t>
          </a:r>
          <a:r>
            <a:rPr lang="en-GB" sz="1300" i="1" kern="1200"/>
            <a:t> Magnitude of pandemic-  Cumulative cases per 100,000 population at day 120 after crossing threshold point of start of pandemic.</a:t>
          </a:r>
          <a:endParaRPr lang="en-US" sz="1300" kern="1200"/>
        </a:p>
      </dsp:txBody>
      <dsp:txXfrm>
        <a:off x="2931" y="1195378"/>
        <a:ext cx="2325300" cy="1887439"/>
      </dsp:txXfrm>
    </dsp:sp>
    <dsp:sp modelId="{33B1614C-1BD7-4B77-B0F7-73175743A5A9}">
      <dsp:nvSpPr>
        <dsp:cNvPr id="0" name=""/>
        <dsp:cNvSpPr/>
      </dsp:nvSpPr>
      <dsp:spPr>
        <a:xfrm>
          <a:off x="693721" y="314573"/>
          <a:ext cx="943719" cy="943719"/>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76" tIns="12700" rIns="73576" bIns="12700" numCol="1" spcCol="1270" anchor="ctr" anchorCtr="0">
          <a:noAutofit/>
        </a:bodyPr>
        <a:lstStyle/>
        <a:p>
          <a:pPr marL="0" lvl="0" indent="0" algn="ctr" defTabSz="1511300">
            <a:lnSpc>
              <a:spcPct val="90000"/>
            </a:lnSpc>
            <a:spcBef>
              <a:spcPct val="0"/>
            </a:spcBef>
            <a:spcAft>
              <a:spcPct val="35000"/>
            </a:spcAft>
            <a:buNone/>
          </a:pPr>
          <a:r>
            <a:rPr lang="en-US" sz="3400" kern="1200"/>
            <a:t>01</a:t>
          </a:r>
        </a:p>
      </dsp:txBody>
      <dsp:txXfrm>
        <a:off x="831925" y="452777"/>
        <a:ext cx="667311" cy="667311"/>
      </dsp:txXfrm>
    </dsp:sp>
    <dsp:sp modelId="{94CC1DBD-E1E7-452E-9008-A6E5A61994AE}">
      <dsp:nvSpPr>
        <dsp:cNvPr id="0" name=""/>
        <dsp:cNvSpPr/>
      </dsp:nvSpPr>
      <dsp:spPr>
        <a:xfrm>
          <a:off x="2931" y="3145661"/>
          <a:ext cx="2325300" cy="7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4A34561-35EB-4CDF-B26A-11DA25D386CF}">
      <dsp:nvSpPr>
        <dsp:cNvPr id="0" name=""/>
        <dsp:cNvSpPr/>
      </dsp:nvSpPr>
      <dsp:spPr>
        <a:xfrm>
          <a:off x="2560761" y="0"/>
          <a:ext cx="2325300" cy="3145733"/>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1289" tIns="330200" rIns="181289" bIns="330200" numCol="1" spcCol="1270" anchor="t" anchorCtr="0">
          <a:noAutofit/>
        </a:bodyPr>
        <a:lstStyle/>
        <a:p>
          <a:pPr marL="0" lvl="0" indent="0" algn="l" defTabSz="577850">
            <a:lnSpc>
              <a:spcPct val="90000"/>
            </a:lnSpc>
            <a:spcBef>
              <a:spcPct val="0"/>
            </a:spcBef>
            <a:spcAft>
              <a:spcPct val="35000"/>
            </a:spcAft>
            <a:buNone/>
          </a:pPr>
          <a:r>
            <a:rPr lang="en-GB" sz="1300" b="1" i="1" kern="1200"/>
            <a:t>SOP</a:t>
          </a:r>
          <a:r>
            <a:rPr lang="en-GB" sz="1300" i="1" kern="1200"/>
            <a:t> Severity of pandemic – Mortality per 100 covid cases  at day 120 after crossing threshold point of start of pandemic </a:t>
          </a:r>
          <a:endParaRPr lang="en-US" sz="1300" kern="1200"/>
        </a:p>
      </dsp:txBody>
      <dsp:txXfrm>
        <a:off x="2560761" y="1195378"/>
        <a:ext cx="2325300" cy="1887439"/>
      </dsp:txXfrm>
    </dsp:sp>
    <dsp:sp modelId="{CEAE45C2-DAA1-424D-ACA0-2A0FC6CA65FC}">
      <dsp:nvSpPr>
        <dsp:cNvPr id="0" name=""/>
        <dsp:cNvSpPr/>
      </dsp:nvSpPr>
      <dsp:spPr>
        <a:xfrm>
          <a:off x="3251551" y="314573"/>
          <a:ext cx="943719" cy="943719"/>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76" tIns="12700" rIns="73576" bIns="12700" numCol="1" spcCol="1270" anchor="ctr" anchorCtr="0">
          <a:noAutofit/>
        </a:bodyPr>
        <a:lstStyle/>
        <a:p>
          <a:pPr marL="0" lvl="0" indent="0" algn="ctr" defTabSz="1511300">
            <a:lnSpc>
              <a:spcPct val="90000"/>
            </a:lnSpc>
            <a:spcBef>
              <a:spcPct val="0"/>
            </a:spcBef>
            <a:spcAft>
              <a:spcPct val="35000"/>
            </a:spcAft>
            <a:buNone/>
          </a:pPr>
          <a:r>
            <a:rPr lang="en-US" sz="3400" kern="1200"/>
            <a:t>02</a:t>
          </a:r>
        </a:p>
      </dsp:txBody>
      <dsp:txXfrm>
        <a:off x="3389755" y="452777"/>
        <a:ext cx="667311" cy="667311"/>
      </dsp:txXfrm>
    </dsp:sp>
    <dsp:sp modelId="{E5C84AED-4002-483E-861E-77EE79D2D3BE}">
      <dsp:nvSpPr>
        <dsp:cNvPr id="0" name=""/>
        <dsp:cNvSpPr/>
      </dsp:nvSpPr>
      <dsp:spPr>
        <a:xfrm>
          <a:off x="2560761" y="3145661"/>
          <a:ext cx="2325300" cy="7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4925B4F-C7E7-4A0F-8BC7-73A58EFA5FA6}">
      <dsp:nvSpPr>
        <dsp:cNvPr id="0" name=""/>
        <dsp:cNvSpPr/>
      </dsp:nvSpPr>
      <dsp:spPr>
        <a:xfrm>
          <a:off x="5118592" y="0"/>
          <a:ext cx="2325300" cy="3145733"/>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1289" tIns="330200" rIns="181289" bIns="330200" numCol="1" spcCol="1270" anchor="t" anchorCtr="0">
          <a:noAutofit/>
        </a:bodyPr>
        <a:lstStyle/>
        <a:p>
          <a:pPr marL="0" lvl="0" indent="0" algn="l" defTabSz="577850">
            <a:lnSpc>
              <a:spcPct val="90000"/>
            </a:lnSpc>
            <a:spcBef>
              <a:spcPct val="0"/>
            </a:spcBef>
            <a:spcAft>
              <a:spcPct val="35000"/>
            </a:spcAft>
            <a:buNone/>
          </a:pPr>
          <a:r>
            <a:rPr lang="en-GB" sz="1300" b="1" i="1" kern="1200"/>
            <a:t>MOW</a:t>
          </a:r>
          <a:r>
            <a:rPr lang="en-GB" sz="1300" i="1" kern="1200"/>
            <a:t> Magnitude of wave-  Cumulative cases per 100,000 population at day 15, 30, 60, 120 after crossing threshold point of start of wave.</a:t>
          </a:r>
          <a:endParaRPr lang="en-US" sz="1300" kern="1200"/>
        </a:p>
      </dsp:txBody>
      <dsp:txXfrm>
        <a:off x="5118592" y="1195378"/>
        <a:ext cx="2325300" cy="1887439"/>
      </dsp:txXfrm>
    </dsp:sp>
    <dsp:sp modelId="{85715213-60F6-46C0-96CD-8EA377515980}">
      <dsp:nvSpPr>
        <dsp:cNvPr id="0" name=""/>
        <dsp:cNvSpPr/>
      </dsp:nvSpPr>
      <dsp:spPr>
        <a:xfrm>
          <a:off x="5809382" y="314573"/>
          <a:ext cx="943719" cy="943719"/>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76" tIns="12700" rIns="73576" bIns="12700" numCol="1" spcCol="1270" anchor="ctr" anchorCtr="0">
          <a:noAutofit/>
        </a:bodyPr>
        <a:lstStyle/>
        <a:p>
          <a:pPr marL="0" lvl="0" indent="0" algn="ctr" defTabSz="1511300">
            <a:lnSpc>
              <a:spcPct val="90000"/>
            </a:lnSpc>
            <a:spcBef>
              <a:spcPct val="0"/>
            </a:spcBef>
            <a:spcAft>
              <a:spcPct val="35000"/>
            </a:spcAft>
            <a:buNone/>
          </a:pPr>
          <a:r>
            <a:rPr lang="en-US" sz="3400" kern="1200"/>
            <a:t>03</a:t>
          </a:r>
        </a:p>
      </dsp:txBody>
      <dsp:txXfrm>
        <a:off x="5947586" y="452777"/>
        <a:ext cx="667311" cy="667311"/>
      </dsp:txXfrm>
    </dsp:sp>
    <dsp:sp modelId="{9F45D223-2165-47E5-B982-B62CBE4502D1}">
      <dsp:nvSpPr>
        <dsp:cNvPr id="0" name=""/>
        <dsp:cNvSpPr/>
      </dsp:nvSpPr>
      <dsp:spPr>
        <a:xfrm>
          <a:off x="5118592" y="3145661"/>
          <a:ext cx="2325300" cy="7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CD81F3F-194E-489F-AE4A-BB17D7D524B8}">
      <dsp:nvSpPr>
        <dsp:cNvPr id="0" name=""/>
        <dsp:cNvSpPr/>
      </dsp:nvSpPr>
      <dsp:spPr>
        <a:xfrm>
          <a:off x="7676422" y="0"/>
          <a:ext cx="2325300" cy="3145733"/>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1289" tIns="330200" rIns="181289" bIns="330200" numCol="1" spcCol="1270" anchor="t" anchorCtr="0">
          <a:noAutofit/>
        </a:bodyPr>
        <a:lstStyle/>
        <a:p>
          <a:pPr marL="0" lvl="0" indent="0" algn="l" defTabSz="577850">
            <a:lnSpc>
              <a:spcPct val="90000"/>
            </a:lnSpc>
            <a:spcBef>
              <a:spcPct val="0"/>
            </a:spcBef>
            <a:spcAft>
              <a:spcPct val="35000"/>
            </a:spcAft>
            <a:buNone/>
          </a:pPr>
          <a:r>
            <a:rPr lang="en-GB" sz="1300" b="1" i="1" kern="1200"/>
            <a:t>SOW </a:t>
          </a:r>
          <a:r>
            <a:rPr lang="en-GB" sz="1300" i="1" kern="1200"/>
            <a:t>Severity of wave – Mortality per 100 covid cases  at day 120 after crossing threshold point of start of wave</a:t>
          </a:r>
          <a:endParaRPr lang="en-US" sz="1300" kern="1200"/>
        </a:p>
      </dsp:txBody>
      <dsp:txXfrm>
        <a:off x="7676422" y="1195378"/>
        <a:ext cx="2325300" cy="1887439"/>
      </dsp:txXfrm>
    </dsp:sp>
    <dsp:sp modelId="{29A8043F-62CA-43A9-9055-E45C037E176A}">
      <dsp:nvSpPr>
        <dsp:cNvPr id="0" name=""/>
        <dsp:cNvSpPr/>
      </dsp:nvSpPr>
      <dsp:spPr>
        <a:xfrm>
          <a:off x="8367212" y="314573"/>
          <a:ext cx="943719" cy="943719"/>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76" tIns="12700" rIns="73576" bIns="12700" numCol="1" spcCol="1270" anchor="ctr" anchorCtr="0">
          <a:noAutofit/>
        </a:bodyPr>
        <a:lstStyle/>
        <a:p>
          <a:pPr marL="0" lvl="0" indent="0" algn="ctr" defTabSz="1511300">
            <a:lnSpc>
              <a:spcPct val="90000"/>
            </a:lnSpc>
            <a:spcBef>
              <a:spcPct val="0"/>
            </a:spcBef>
            <a:spcAft>
              <a:spcPct val="35000"/>
            </a:spcAft>
            <a:buNone/>
          </a:pPr>
          <a:r>
            <a:rPr lang="en-US" sz="3400" kern="1200"/>
            <a:t>04</a:t>
          </a:r>
        </a:p>
      </dsp:txBody>
      <dsp:txXfrm>
        <a:off x="8505416" y="452777"/>
        <a:ext cx="667311" cy="667311"/>
      </dsp:txXfrm>
    </dsp:sp>
    <dsp:sp modelId="{EA823EBD-AC58-4473-BB5A-F0513EBD8A53}">
      <dsp:nvSpPr>
        <dsp:cNvPr id="0" name=""/>
        <dsp:cNvSpPr/>
      </dsp:nvSpPr>
      <dsp:spPr>
        <a:xfrm>
          <a:off x="7676422" y="3145661"/>
          <a:ext cx="2325300" cy="7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FA57-31AB-46B6-A7B7-02628F023F48}">
      <dsp:nvSpPr>
        <dsp:cNvPr id="0" name=""/>
        <dsp:cNvSpPr/>
      </dsp:nvSpPr>
      <dsp:spPr>
        <a:xfrm>
          <a:off x="827246" y="2750"/>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Meaningful Insights on corona count state wise and county wise </a:t>
          </a:r>
        </a:p>
      </dsp:txBody>
      <dsp:txXfrm>
        <a:off x="827246" y="2750"/>
        <a:ext cx="2929830" cy="1757898"/>
      </dsp:txXfrm>
    </dsp:sp>
    <dsp:sp modelId="{DA37CCDB-7EB0-461F-B02C-EDD85B92B9B0}">
      <dsp:nvSpPr>
        <dsp:cNvPr id="0" name=""/>
        <dsp:cNvSpPr/>
      </dsp:nvSpPr>
      <dsp:spPr>
        <a:xfrm>
          <a:off x="4050059" y="2750"/>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Impact of government guidelines to control the virus spread </a:t>
          </a:r>
        </a:p>
      </dsp:txBody>
      <dsp:txXfrm>
        <a:off x="4050059" y="2750"/>
        <a:ext cx="2929830" cy="1757898"/>
      </dsp:txXfrm>
    </dsp:sp>
    <dsp:sp modelId="{815FD931-06C1-47FB-A371-17422B7BD84D}">
      <dsp:nvSpPr>
        <dsp:cNvPr id="0" name=""/>
        <dsp:cNvSpPr/>
      </dsp:nvSpPr>
      <dsp:spPr>
        <a:xfrm>
          <a:off x="7272873" y="2750"/>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Various Trends can be figured like trends of different magnitude of waves and severity of waves etc.. </a:t>
          </a:r>
        </a:p>
      </dsp:txBody>
      <dsp:txXfrm>
        <a:off x="7272873" y="2750"/>
        <a:ext cx="2929830" cy="1757898"/>
      </dsp:txXfrm>
    </dsp:sp>
    <dsp:sp modelId="{DCF39624-AF1B-436F-B824-25FD6A691C98}">
      <dsp:nvSpPr>
        <dsp:cNvPr id="0" name=""/>
        <dsp:cNvSpPr/>
      </dsp:nvSpPr>
      <dsp:spPr>
        <a:xfrm>
          <a:off x="827246" y="2053632"/>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Can help government and health care system to better understand the volatility of the virus </a:t>
          </a:r>
        </a:p>
      </dsp:txBody>
      <dsp:txXfrm>
        <a:off x="827246" y="2053632"/>
        <a:ext cx="2929830" cy="1757898"/>
      </dsp:txXfrm>
    </dsp:sp>
    <dsp:sp modelId="{BC5238D9-1143-4346-A375-8FC9D2876237}">
      <dsp:nvSpPr>
        <dsp:cNvPr id="0" name=""/>
        <dsp:cNvSpPr/>
      </dsp:nvSpPr>
      <dsp:spPr>
        <a:xfrm>
          <a:off x="4050059" y="2053632"/>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Restrictions and Lockdowns are proven measures to control the virus </a:t>
          </a:r>
        </a:p>
      </dsp:txBody>
      <dsp:txXfrm>
        <a:off x="4050059" y="2053632"/>
        <a:ext cx="2929830" cy="1757898"/>
      </dsp:txXfrm>
    </dsp:sp>
    <dsp:sp modelId="{0B7A13E0-F58B-40C7-9F79-D0DC111ACEBB}">
      <dsp:nvSpPr>
        <dsp:cNvPr id="0" name=""/>
        <dsp:cNvSpPr/>
      </dsp:nvSpPr>
      <dsp:spPr>
        <a:xfrm>
          <a:off x="7272873" y="2053632"/>
          <a:ext cx="2929830" cy="1757898"/>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Control on Inbound International flights can also be a measure to control the spread of the virus </a:t>
          </a:r>
        </a:p>
      </dsp:txBody>
      <dsp:txXfrm>
        <a:off x="7272873" y="2053632"/>
        <a:ext cx="2929830" cy="1757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B206F-F46A-4B49-B737-5D17AF7FE474}">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9DC0D8-56F7-4981-871F-B83677EC148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24854E-C30A-4B6C-BFCF-391CEEE4E412}">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Defining Variables and logic needs time and expertise </a:t>
          </a:r>
        </a:p>
      </dsp:txBody>
      <dsp:txXfrm>
        <a:off x="905091" y="3679"/>
        <a:ext cx="6107278" cy="783628"/>
      </dsp:txXfrm>
    </dsp:sp>
    <dsp:sp modelId="{1A378DC4-A81C-4A59-9CE1-03E5F962ACB1}">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C0F0-C905-4017-B0A5-B5A07ED2B3B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487774-7809-47A1-829E-1D2F40C01043}">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The agile format of working with every week changes and findings</a:t>
          </a:r>
        </a:p>
      </dsp:txBody>
      <dsp:txXfrm>
        <a:off x="905091" y="983215"/>
        <a:ext cx="6107278" cy="783628"/>
      </dsp:txXfrm>
    </dsp:sp>
    <dsp:sp modelId="{DB1A9EFE-DA1C-452C-88AD-DDBE1866B82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9775A-4CDA-4177-A636-4E2A788E6436}">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37BAC9-0B07-4621-9DC2-9113325F04BA}">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Always try different ways to do the same thing to check credibility of the output</a:t>
          </a:r>
        </a:p>
      </dsp:txBody>
      <dsp:txXfrm>
        <a:off x="905091" y="1962751"/>
        <a:ext cx="6107278" cy="783628"/>
      </dsp:txXfrm>
    </dsp:sp>
    <dsp:sp modelId="{1B5CA050-1077-4A5D-9864-CCA12CF25667}">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B72E1-A47F-4F8F-9C2E-18C0F1E9E13D}">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E328F8-CF23-4DF5-941C-3E21123F1E70}">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The hit and trial needs patience and lot of attention </a:t>
          </a:r>
        </a:p>
      </dsp:txBody>
      <dsp:txXfrm>
        <a:off x="905091" y="2942287"/>
        <a:ext cx="6107278" cy="783628"/>
      </dsp:txXfrm>
    </dsp:sp>
    <dsp:sp modelId="{202BE185-7E72-4F24-AAA9-A76471446A00}">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D331E-EA69-48C8-935D-A891E19A3223}">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6D6352-48D4-44BF-B9ED-B60A0CC0D3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Sometimes it is very important to step out and look at the problem from a holistic approach</a:t>
          </a:r>
          <a:endParaRPr lang="en-US" sz="1900" kern="1200" dirty="0"/>
        </a:p>
      </dsp:txBody>
      <dsp:txXfrm>
        <a:off x="905091" y="3921823"/>
        <a:ext cx="6107278" cy="783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A080E-6789-4284-B52F-2CC6959B50E3}">
      <dsp:nvSpPr>
        <dsp:cNvPr id="0" name=""/>
        <dsp:cNvSpPr/>
      </dsp:nvSpPr>
      <dsp:spPr>
        <a:xfrm>
          <a:off x="0" y="642405"/>
          <a:ext cx="7012370" cy="108576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Excel is not a very powerful tool for handling data with millions of rows </a:t>
          </a:r>
        </a:p>
      </dsp:txBody>
      <dsp:txXfrm>
        <a:off x="53002" y="695407"/>
        <a:ext cx="6906366" cy="979756"/>
      </dsp:txXfrm>
    </dsp:sp>
    <dsp:sp modelId="{3EECA257-08A5-4330-8BCE-580242244BB5}">
      <dsp:nvSpPr>
        <dsp:cNvPr id="0" name=""/>
        <dsp:cNvSpPr/>
      </dsp:nvSpPr>
      <dsp:spPr>
        <a:xfrm>
          <a:off x="0" y="1811685"/>
          <a:ext cx="7012370" cy="1085760"/>
        </a:xfrm>
        <a:prstGeom prst="roundRect">
          <a:avLst/>
        </a:prstGeom>
        <a:gradFill rotWithShape="0">
          <a:gsLst>
            <a:gs pos="0">
              <a:schemeClr val="accent2">
                <a:hueOff val="992246"/>
                <a:satOff val="-27297"/>
                <a:lumOff val="5882"/>
                <a:alphaOff val="0"/>
                <a:tint val="98000"/>
                <a:lumMod val="110000"/>
              </a:schemeClr>
            </a:gs>
            <a:gs pos="84000">
              <a:schemeClr val="accent2">
                <a:hueOff val="992246"/>
                <a:satOff val="-27297"/>
                <a:lumOff val="588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Defining logic and designing algorithm is a difficult task and the most important one </a:t>
          </a:r>
        </a:p>
      </dsp:txBody>
      <dsp:txXfrm>
        <a:off x="53002" y="1864687"/>
        <a:ext cx="6906366" cy="979756"/>
      </dsp:txXfrm>
    </dsp:sp>
    <dsp:sp modelId="{9883DC97-E6A3-4CFC-97B6-BFD0AA887272}">
      <dsp:nvSpPr>
        <dsp:cNvPr id="0" name=""/>
        <dsp:cNvSpPr/>
      </dsp:nvSpPr>
      <dsp:spPr>
        <a:xfrm>
          <a:off x="0" y="2980965"/>
          <a:ext cx="7012370" cy="1085760"/>
        </a:xfrm>
        <a:prstGeom prst="roundRect">
          <a:avLst/>
        </a:prstGeom>
        <a:gradFill rotWithShape="0">
          <a:gsLst>
            <a:gs pos="0">
              <a:schemeClr val="accent2">
                <a:hueOff val="1984493"/>
                <a:satOff val="-54594"/>
                <a:lumOff val="11764"/>
                <a:alphaOff val="0"/>
                <a:tint val="98000"/>
                <a:lumMod val="110000"/>
              </a:schemeClr>
            </a:gs>
            <a:gs pos="84000">
              <a:schemeClr val="accent2">
                <a:hueOff val="1984493"/>
                <a:satOff val="-54594"/>
                <a:lumOff val="117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republican vote count data was not updated, we chose 2018 </a:t>
          </a:r>
        </a:p>
      </dsp:txBody>
      <dsp:txXfrm>
        <a:off x="53002" y="3033967"/>
        <a:ext cx="6906366" cy="979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150F4-4806-47AD-9286-F63DEE1F356D}">
      <dsp:nvSpPr>
        <dsp:cNvPr id="0" name=""/>
        <dsp:cNvSpPr/>
      </dsp:nvSpPr>
      <dsp:spPr>
        <a:xfrm>
          <a:off x="856" y="184599"/>
          <a:ext cx="3338408" cy="2003045"/>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Revised research based on data collected after January 2021</a:t>
          </a:r>
        </a:p>
      </dsp:txBody>
      <dsp:txXfrm>
        <a:off x="856" y="184599"/>
        <a:ext cx="3338408" cy="2003045"/>
      </dsp:txXfrm>
    </dsp:sp>
    <dsp:sp modelId="{9075D74B-EF04-4D68-BC7A-A95689E96277}">
      <dsp:nvSpPr>
        <dsp:cNvPr id="0" name=""/>
        <dsp:cNvSpPr/>
      </dsp:nvSpPr>
      <dsp:spPr>
        <a:xfrm>
          <a:off x="3673105" y="184599"/>
          <a:ext cx="3338408" cy="2003045"/>
        </a:xfrm>
        <a:prstGeom prst="rect">
          <a:avLst/>
        </a:prstGeom>
        <a:gradFill rotWithShape="0">
          <a:gsLst>
            <a:gs pos="0">
              <a:schemeClr val="accent5">
                <a:hueOff val="-4990872"/>
                <a:satOff val="-7727"/>
                <a:lumOff val="0"/>
                <a:alphaOff val="0"/>
                <a:tint val="98000"/>
                <a:lumMod val="110000"/>
              </a:schemeClr>
            </a:gs>
            <a:gs pos="84000">
              <a:schemeClr val="accent5">
                <a:hueOff val="-4990872"/>
                <a:satOff val="-7727"/>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Impact of demography on spread of corona virus cases </a:t>
          </a:r>
        </a:p>
      </dsp:txBody>
      <dsp:txXfrm>
        <a:off x="3673105" y="184599"/>
        <a:ext cx="3338408" cy="2003045"/>
      </dsp:txXfrm>
    </dsp:sp>
    <dsp:sp modelId="{D475B436-E25E-40FF-B3EA-3DB79321BA06}">
      <dsp:nvSpPr>
        <dsp:cNvPr id="0" name=""/>
        <dsp:cNvSpPr/>
      </dsp:nvSpPr>
      <dsp:spPr>
        <a:xfrm>
          <a:off x="1836980" y="2521485"/>
          <a:ext cx="3338408" cy="2003045"/>
        </a:xfrm>
        <a:prstGeom prst="rect">
          <a:avLst/>
        </a:prstGeom>
        <a:gradFill rotWithShape="0">
          <a:gsLst>
            <a:gs pos="0">
              <a:schemeClr val="accent5">
                <a:hueOff val="-9981745"/>
                <a:satOff val="-15454"/>
                <a:lumOff val="0"/>
                <a:alphaOff val="0"/>
                <a:tint val="98000"/>
                <a:lumMod val="110000"/>
              </a:schemeClr>
            </a:gs>
            <a:gs pos="84000">
              <a:schemeClr val="accent5">
                <a:hueOff val="-9981745"/>
                <a:satOff val="-15454"/>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 logistic Regression model can be built for SOP (Severity of Pandemic) high or low of a given county based on other variables </a:t>
          </a:r>
        </a:p>
      </dsp:txBody>
      <dsp:txXfrm>
        <a:off x="1836980" y="2521485"/>
        <a:ext cx="3338408" cy="20030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8E6D41-5977-4C69-81F1-74661AB4EA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Phase1</a:t>
            </a:r>
            <a:endParaRPr lang="en-GB" dirty="0"/>
          </a:p>
        </p:txBody>
      </p:sp>
      <p:sp>
        <p:nvSpPr>
          <p:cNvPr id="3" name="Date Placeholder 2">
            <a:extLst>
              <a:ext uri="{FF2B5EF4-FFF2-40B4-BE49-F238E27FC236}">
                <a16:creationId xmlns:a16="http://schemas.microsoft.com/office/drawing/2014/main" id="{DEFF6788-0C53-4C81-A319-691BC46AEF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a:t>DEMOGRAPHIC VARIABLES </a:t>
            </a:r>
            <a:endParaRPr lang="en-GB" dirty="0"/>
          </a:p>
        </p:txBody>
      </p:sp>
      <p:sp>
        <p:nvSpPr>
          <p:cNvPr id="4" name="Footer Placeholder 3">
            <a:extLst>
              <a:ext uri="{FF2B5EF4-FFF2-40B4-BE49-F238E27FC236}">
                <a16:creationId xmlns:a16="http://schemas.microsoft.com/office/drawing/2014/main" id="{05EE8AAD-021F-4874-9A98-198989EF0D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4651EE2-1EA4-4011-8056-9658F0BAF5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8478E-4E6D-4AFB-8213-0EED1A4A1290}" type="slidenum">
              <a:rPr lang="en-GB" smtClean="0"/>
              <a:t>‹#›</a:t>
            </a:fld>
            <a:endParaRPr lang="en-GB"/>
          </a:p>
        </p:txBody>
      </p:sp>
    </p:spTree>
    <p:extLst>
      <p:ext uri="{BB962C8B-B14F-4D97-AF65-F5344CB8AC3E}">
        <p14:creationId xmlns:p14="http://schemas.microsoft.com/office/powerpoint/2010/main" val="711981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1E168-BED2-42BD-A65C-8AE76B3CB28F}" type="datetimeFigureOut">
              <a:rPr lang="en-GB" smtClean="0"/>
              <a:t>22/04/2021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B9151-EEE7-4ACC-BDE5-CD864C70ED83}" type="slidenum">
              <a:rPr lang="en-GB" smtClean="0"/>
              <a:t>‹#›</a:t>
            </a:fld>
            <a:endParaRPr lang="en-GB"/>
          </a:p>
        </p:txBody>
      </p:sp>
    </p:spTree>
    <p:extLst>
      <p:ext uri="{BB962C8B-B14F-4D97-AF65-F5344CB8AC3E}">
        <p14:creationId xmlns:p14="http://schemas.microsoft.com/office/powerpoint/2010/main" val="3070098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4/22/2021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4/22/2021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www.neighborhoodatlas.medicine.wisc.edu/" TargetMode="External"/><Relationship Id="rId2" Type="http://schemas.openxmlformats.org/officeDocument/2006/relationships/hyperlink" Target="https://covid19.census.gov/" TargetMode="External"/><Relationship Id="rId1" Type="http://schemas.openxmlformats.org/officeDocument/2006/relationships/slideLayout" Target="../slideLayouts/slideLayout2.xml"/><Relationship Id="rId4" Type="http://schemas.openxmlformats.org/officeDocument/2006/relationships/hyperlink" Target="https://atlasdata.dartmouth.edu/downloa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47772"/>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37328" y="850791"/>
            <a:ext cx="7129239" cy="1326801"/>
          </a:xfrm>
        </p:spPr>
        <p:txBody>
          <a:bodyPr anchor="ctr">
            <a:normAutofit/>
          </a:bodyPr>
          <a:lstStyle/>
          <a:p>
            <a:r>
              <a:rPr lang="en-US" sz="3600" dirty="0">
                <a:solidFill>
                  <a:schemeClr val="tx2"/>
                </a:solidFill>
              </a:rPr>
              <a:t>ST JOSEPH MERCY HOSPITAL</a:t>
            </a: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090671" cy="721146"/>
          </a:xfrm>
          <a:noFill/>
        </p:spPr>
        <p:txBody>
          <a:bodyPr anchor="ctr">
            <a:normAutofit/>
          </a:bodyPr>
          <a:lstStyle/>
          <a:p>
            <a:r>
              <a:rPr lang="en-US" sz="1800" dirty="0">
                <a:solidFill>
                  <a:srgbClr val="FFFFFF">
                    <a:alpha val="75000"/>
                  </a:srgbClr>
                </a:solidFill>
              </a:rPr>
              <a:t>Priyanka Sabnani</a:t>
            </a:r>
          </a:p>
        </p:txBody>
      </p:sp>
      <p:pic>
        <p:nvPicPr>
          <p:cNvPr id="5" name="Picture 4" descr="Logo, company name&#10;&#10;Description automatically generated">
            <a:extLst>
              <a:ext uri="{FF2B5EF4-FFF2-40B4-BE49-F238E27FC236}">
                <a16:creationId xmlns:a16="http://schemas.microsoft.com/office/drawing/2014/main" id="{615343EF-11C2-464A-AE5F-EE166F640974}"/>
              </a:ext>
            </a:extLst>
          </p:cNvPr>
          <p:cNvPicPr>
            <a:picLocks noChangeAspect="1"/>
          </p:cNvPicPr>
          <p:nvPr/>
        </p:nvPicPr>
        <p:blipFill>
          <a:blip r:embed="rId3"/>
          <a:stretch>
            <a:fillRect/>
          </a:stretch>
        </p:blipFill>
        <p:spPr>
          <a:xfrm>
            <a:off x="8220186" y="591523"/>
            <a:ext cx="3243208" cy="3243208"/>
          </a:xfrm>
          <a:prstGeom prst="rect">
            <a:avLst/>
          </a:prstGeom>
        </p:spPr>
      </p:pic>
      <p:sp>
        <p:nvSpPr>
          <p:cNvPr id="7" name="TextBox 6">
            <a:extLst>
              <a:ext uri="{FF2B5EF4-FFF2-40B4-BE49-F238E27FC236}">
                <a16:creationId xmlns:a16="http://schemas.microsoft.com/office/drawing/2014/main" id="{84C0E05F-1C65-4A9D-9C2F-3A46105CF15C}"/>
              </a:ext>
            </a:extLst>
          </p:cNvPr>
          <p:cNvSpPr txBox="1"/>
          <p:nvPr/>
        </p:nvSpPr>
        <p:spPr>
          <a:xfrm>
            <a:off x="1643882" y="3344287"/>
            <a:ext cx="4916129" cy="646331"/>
          </a:xfrm>
          <a:prstGeom prst="rect">
            <a:avLst/>
          </a:prstGeom>
          <a:noFill/>
        </p:spPr>
        <p:txBody>
          <a:bodyPr wrap="square" rtlCol="0">
            <a:spAutoFit/>
          </a:bodyPr>
          <a:lstStyle/>
          <a:p>
            <a:r>
              <a:rPr lang="en-US" b="1" dirty="0"/>
              <a:t>MIS 6940 CAPSTONE PROJECT </a:t>
            </a:r>
          </a:p>
          <a:p>
            <a:r>
              <a:rPr lang="en-US" b="1" dirty="0"/>
              <a:t>Final Project Presentation</a:t>
            </a:r>
            <a:endParaRPr lang="en-GB" b="1" dirty="0"/>
          </a:p>
        </p:txBody>
      </p:sp>
      <p:pic>
        <p:nvPicPr>
          <p:cNvPr id="1026" name="Picture 2" descr="Image result for oakland university">
            <a:extLst>
              <a:ext uri="{FF2B5EF4-FFF2-40B4-BE49-F238E27FC236}">
                <a16:creationId xmlns:a16="http://schemas.microsoft.com/office/drawing/2014/main" id="{75F6A3FD-8271-4ADA-AD6D-8A3F95D6C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8" y="4666277"/>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EF1631-61F7-46E9-9396-52E2461F8F98}"/>
              </a:ext>
            </a:extLst>
          </p:cNvPr>
          <p:cNvSpPr txBox="1"/>
          <p:nvPr/>
        </p:nvSpPr>
        <p:spPr>
          <a:xfrm>
            <a:off x="4779389" y="5024487"/>
            <a:ext cx="3262797" cy="923330"/>
          </a:xfrm>
          <a:prstGeom prst="rect">
            <a:avLst/>
          </a:prstGeom>
          <a:noFill/>
        </p:spPr>
        <p:txBody>
          <a:bodyPr wrap="square" rtlCol="0">
            <a:spAutoFit/>
          </a:bodyPr>
          <a:lstStyle/>
          <a:p>
            <a:r>
              <a:rPr lang="en-US" dirty="0"/>
              <a:t>Guided By:</a:t>
            </a:r>
          </a:p>
          <a:p>
            <a:r>
              <a:rPr lang="en-US" dirty="0"/>
              <a:t>Dr. </a:t>
            </a:r>
            <a:r>
              <a:rPr lang="en-US" dirty="0" err="1"/>
              <a:t>Venu</a:t>
            </a:r>
            <a:r>
              <a:rPr lang="en-US" dirty="0"/>
              <a:t> Gopal </a:t>
            </a:r>
            <a:r>
              <a:rPr lang="en-US" dirty="0" err="1"/>
              <a:t>Balijepally</a:t>
            </a:r>
            <a:endParaRPr lang="en-US" dirty="0"/>
          </a:p>
          <a:p>
            <a:r>
              <a:rPr lang="en-US" dirty="0"/>
              <a:t>Dr. Anupam </a:t>
            </a:r>
            <a:r>
              <a:rPr lang="en-US" dirty="0" err="1"/>
              <a:t>Sule</a:t>
            </a:r>
            <a:endParaRPr lang="en-GB" dirty="0"/>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8B35-D752-47CE-91E1-1FBACBF2FC60}"/>
              </a:ext>
            </a:extLst>
          </p:cNvPr>
          <p:cNvSpPr>
            <a:spLocks noGrp="1"/>
          </p:cNvSpPr>
          <p:nvPr>
            <p:ph type="title"/>
          </p:nvPr>
        </p:nvSpPr>
        <p:spPr/>
        <p:txBody>
          <a:bodyPr/>
          <a:lstStyle/>
          <a:p>
            <a:r>
              <a:rPr lang="en-US" dirty="0"/>
              <a:t>VARIABLES FROM UNCAST </a:t>
            </a:r>
            <a:br>
              <a:rPr lang="en-US" dirty="0"/>
            </a:br>
            <a:r>
              <a:rPr lang="en-GB" sz="1800" b="1" i="0" u="none" strike="noStrike" dirty="0">
                <a:solidFill>
                  <a:srgbClr val="000000"/>
                </a:solidFill>
                <a:effectLst/>
                <a:latin typeface="Hind"/>
              </a:rPr>
              <a:t>Methodology for US Social Distancing Scoreboard</a:t>
            </a:r>
            <a:endParaRPr lang="en-GB" dirty="0"/>
          </a:p>
        </p:txBody>
      </p:sp>
      <p:sp>
        <p:nvSpPr>
          <p:cNvPr id="3" name="Content Placeholder 2">
            <a:extLst>
              <a:ext uri="{FF2B5EF4-FFF2-40B4-BE49-F238E27FC236}">
                <a16:creationId xmlns:a16="http://schemas.microsoft.com/office/drawing/2014/main" id="{C597763C-E085-4576-B3DF-1DF745559103}"/>
              </a:ext>
            </a:extLst>
          </p:cNvPr>
          <p:cNvSpPr>
            <a:spLocks noGrp="1"/>
          </p:cNvSpPr>
          <p:nvPr>
            <p:ph idx="1"/>
          </p:nvPr>
        </p:nvSpPr>
        <p:spPr>
          <a:xfrm>
            <a:off x="348792" y="2007909"/>
            <a:ext cx="11262016" cy="4543720"/>
          </a:xfrm>
        </p:spPr>
        <p:txBody>
          <a:bodyPr>
            <a:normAutofit/>
          </a:bodyPr>
          <a:lstStyle/>
          <a:p>
            <a:pPr marL="0" marR="0" indent="0">
              <a:lnSpc>
                <a:spcPct val="107000"/>
              </a:lnSpc>
              <a:spcBef>
                <a:spcPts val="0"/>
              </a:spcBef>
              <a:spcAft>
                <a:spcPts val="0"/>
              </a:spcAft>
              <a:buNone/>
            </a:pPr>
            <a:r>
              <a:rPr lang="en-GB" sz="18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Metric 3: Rate of Human Encounters compared to National  Average pre Corona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Definition: Estimate of close encounters between two devices per square km, expressed  as a fraction of pre-Corona baseline.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M3 = (( #unique encounters per day / km^2 ) / baseline ) – 1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Encounter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 Defined as two clusters observed in spatial distance, ∆d, of 50 m or less and  in temporal distance, ∆t, of 60 min or less. The metric was inspired by the  one used by Pepe et al.("To create such a network, we assert proximity between  any two users of the same province who were seen within a circle of radius R =  50m over a 1 hour period." Pepe et al.).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Cut-offs for the grades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 Defined based on the average x͂ from the distribution of the metric in PRE COVID19 period and fixed percentages of this value; the baseline value  represents "business as usual" and based on how much the number of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800" dirty="0">
                <a:solidFill>
                  <a:srgbClr val="222222"/>
                </a:solidFill>
                <a:effectLst/>
                <a:latin typeface="Calibri" panose="020F0502020204030204" pitchFamily="34" charset="0"/>
                <a:ea typeface="Times New Roman" panose="02020603050405020304" pitchFamily="18" charset="0"/>
              </a:rPr>
              <a:t>encounters decreases </a:t>
            </a:r>
            <a:endParaRPr lang="en-GB" dirty="0"/>
          </a:p>
        </p:txBody>
      </p:sp>
    </p:spTree>
    <p:extLst>
      <p:ext uri="{BB962C8B-B14F-4D97-AF65-F5344CB8AC3E}">
        <p14:creationId xmlns:p14="http://schemas.microsoft.com/office/powerpoint/2010/main" val="30892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B9B90DE-0A73-4AD1-9338-813D3F76E980}"/>
              </a:ext>
            </a:extLst>
          </p:cNvPr>
          <p:cNvPicPr>
            <a:picLocks noGrp="1"/>
          </p:cNvPicPr>
          <p:nvPr>
            <p:ph idx="1"/>
          </p:nvPr>
        </p:nvPicPr>
        <p:blipFill rotWithShape="1">
          <a:blip r:embed="rId2"/>
          <a:srcRect t="443"/>
          <a:stretch/>
        </p:blipFill>
        <p:spPr>
          <a:xfrm>
            <a:off x="-2" y="10"/>
            <a:ext cx="12192002" cy="6857990"/>
          </a:xfrm>
          <a:prstGeom prst="rect">
            <a:avLst/>
          </a:prstGeom>
        </p:spPr>
      </p:pic>
      <p:sp>
        <p:nvSpPr>
          <p:cNvPr id="19"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3DBD19-DF67-4DA6-9E14-D55EBF9CA2CC}"/>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a:solidFill>
                  <a:schemeClr val="bg1"/>
                </a:solidFill>
              </a:rPr>
              <a:t>DASHBOARD ANALYSIS </a:t>
            </a:r>
          </a:p>
        </p:txBody>
      </p:sp>
    </p:spTree>
    <p:extLst>
      <p:ext uri="{BB962C8B-B14F-4D97-AF65-F5344CB8AC3E}">
        <p14:creationId xmlns:p14="http://schemas.microsoft.com/office/powerpoint/2010/main" val="3346554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1C07493-9040-4E0E-A1A5-B0386AB0C567}"/>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30" name="Rectangle 2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CB36F-673A-4705-8E7B-D35C6437FDD3}"/>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lnSpc>
                <a:spcPct val="90000"/>
              </a:lnSpc>
            </a:pPr>
            <a:r>
              <a:rPr lang="en-US" sz="3100">
                <a:solidFill>
                  <a:schemeClr val="bg1"/>
                </a:solidFill>
              </a:rPr>
              <a:t>Trends of cases vs trends of deaths </a:t>
            </a:r>
          </a:p>
        </p:txBody>
      </p:sp>
    </p:spTree>
    <p:extLst>
      <p:ext uri="{BB962C8B-B14F-4D97-AF65-F5344CB8AC3E}">
        <p14:creationId xmlns:p14="http://schemas.microsoft.com/office/powerpoint/2010/main" val="229897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1FBAEE1-E039-46CC-9F5A-1125F45A62F3}"/>
              </a:ext>
            </a:extLst>
          </p:cNvPr>
          <p:cNvPicPr>
            <a:picLocks noGrp="1"/>
          </p:cNvPicPr>
          <p:nvPr>
            <p:ph idx="1"/>
          </p:nvPr>
        </p:nvPicPr>
        <p:blipFill rotWithShape="1">
          <a:blip r:embed="rId2"/>
          <a:srcRect r="888" b="-1"/>
          <a:stretch/>
        </p:blipFill>
        <p:spPr>
          <a:xfrm>
            <a:off x="-2" y="10"/>
            <a:ext cx="12192002" cy="6857990"/>
          </a:xfrm>
          <a:prstGeom prst="rect">
            <a:avLst/>
          </a:prstGeom>
        </p:spPr>
      </p:pic>
      <p:sp>
        <p:nvSpPr>
          <p:cNvPr id="19"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0FC0DE-224A-492C-9EEA-66EEFCED7DA4}"/>
              </a:ext>
            </a:extLst>
          </p:cNvPr>
          <p:cNvSpPr>
            <a:spLocks noGrp="1"/>
          </p:cNvSpPr>
          <p:nvPr>
            <p:ph type="title"/>
          </p:nvPr>
        </p:nvSpPr>
        <p:spPr>
          <a:xfrm>
            <a:off x="265471" y="5240593"/>
            <a:ext cx="2635045" cy="1445341"/>
          </a:xfrm>
        </p:spPr>
        <p:txBody>
          <a:bodyPr vert="horz" lIns="91440" tIns="45720" rIns="91440" bIns="45720" rtlCol="0" anchor="b">
            <a:normAutofit/>
          </a:bodyPr>
          <a:lstStyle/>
          <a:p>
            <a:r>
              <a:rPr lang="en-US" sz="3200" dirty="0">
                <a:solidFill>
                  <a:schemeClr val="bg1"/>
                </a:solidFill>
              </a:rPr>
              <a:t>GEO CASES </a:t>
            </a:r>
          </a:p>
        </p:txBody>
      </p:sp>
    </p:spTree>
    <p:extLst>
      <p:ext uri="{BB962C8B-B14F-4D97-AF65-F5344CB8AC3E}">
        <p14:creationId xmlns:p14="http://schemas.microsoft.com/office/powerpoint/2010/main" val="296872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390D74A6-1E4D-4AFD-8210-7B1BEC0695DB}"/>
              </a:ext>
            </a:extLst>
          </p:cNvPr>
          <p:cNvPicPr>
            <a:picLocks noGrp="1"/>
          </p:cNvPicPr>
          <p:nvPr>
            <p:ph idx="1"/>
          </p:nvPr>
        </p:nvPicPr>
        <p:blipFill rotWithShape="1">
          <a:blip r:embed="rId2"/>
          <a:srcRect r="1779" b="1"/>
          <a:stretch/>
        </p:blipFill>
        <p:spPr>
          <a:xfrm>
            <a:off x="20" y="-88512"/>
            <a:ext cx="12191977" cy="6858022"/>
          </a:xfrm>
          <a:prstGeom prst="rect">
            <a:avLst/>
          </a:prstGeom>
        </p:spPr>
      </p:pic>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ACB3B-383E-4F85-B56F-0A303C717A91}"/>
              </a:ext>
            </a:extLst>
          </p:cNvPr>
          <p:cNvSpPr>
            <a:spLocks noGrp="1"/>
          </p:cNvSpPr>
          <p:nvPr>
            <p:ph type="title"/>
          </p:nvPr>
        </p:nvSpPr>
        <p:spPr>
          <a:xfrm>
            <a:off x="88490" y="5112773"/>
            <a:ext cx="3106993" cy="1311140"/>
          </a:xfrm>
        </p:spPr>
        <p:txBody>
          <a:bodyPr vert="horz" lIns="91440" tIns="45720" rIns="91440" bIns="45720" rtlCol="0" anchor="t">
            <a:normAutofit fontScale="90000"/>
          </a:bodyPr>
          <a:lstStyle/>
          <a:p>
            <a:r>
              <a:rPr lang="en-US" sz="4800" dirty="0">
                <a:solidFill>
                  <a:schemeClr val="bg1"/>
                </a:solidFill>
              </a:rPr>
              <a:t>GEO DEATHS </a:t>
            </a:r>
          </a:p>
        </p:txBody>
      </p:sp>
      <p:sp>
        <p:nvSpPr>
          <p:cNvPr id="19" name="Rectangle 1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24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09E2BF4-9934-4A50-BB68-352D35BDBED6}"/>
              </a:ext>
            </a:extLst>
          </p:cNvPr>
          <p:cNvPicPr>
            <a:picLocks noGrp="1"/>
          </p:cNvPicPr>
          <p:nvPr>
            <p:ph idx="1"/>
          </p:nvPr>
        </p:nvPicPr>
        <p:blipFill rotWithShape="1">
          <a:blip r:embed="rId2"/>
          <a:srcRect t="443"/>
          <a:stretch/>
        </p:blipFill>
        <p:spPr>
          <a:xfrm>
            <a:off x="-2" y="-19654"/>
            <a:ext cx="12192002" cy="6857990"/>
          </a:xfrm>
          <a:prstGeom prst="rect">
            <a:avLst/>
          </a:prstGeom>
        </p:spPr>
      </p:pic>
      <p:sp>
        <p:nvSpPr>
          <p:cNvPr id="19"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60F766-9263-4AA6-AA12-A50A5D923D8D}"/>
              </a:ext>
            </a:extLst>
          </p:cNvPr>
          <p:cNvSpPr>
            <a:spLocks noGrp="1"/>
          </p:cNvSpPr>
          <p:nvPr>
            <p:ph type="title"/>
          </p:nvPr>
        </p:nvSpPr>
        <p:spPr>
          <a:xfrm>
            <a:off x="4596388" y="304800"/>
            <a:ext cx="6300997" cy="1179871"/>
          </a:xfrm>
        </p:spPr>
        <p:txBody>
          <a:bodyPr vert="horz" lIns="91440" tIns="45720" rIns="91440" bIns="45720" rtlCol="0" anchor="b">
            <a:normAutofit/>
          </a:bodyPr>
          <a:lstStyle/>
          <a:p>
            <a:r>
              <a:rPr lang="en-US" sz="3200" dirty="0">
                <a:solidFill>
                  <a:schemeClr val="bg1"/>
                </a:solidFill>
              </a:rPr>
              <a:t>OVERALL CASES SPREAD TREND </a:t>
            </a:r>
          </a:p>
        </p:txBody>
      </p:sp>
    </p:spTree>
    <p:extLst>
      <p:ext uri="{BB962C8B-B14F-4D97-AF65-F5344CB8AC3E}">
        <p14:creationId xmlns:p14="http://schemas.microsoft.com/office/powerpoint/2010/main" val="159193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AB54A821-490B-442F-AF37-D386426E2A8C}"/>
              </a:ext>
            </a:extLst>
          </p:cNvPr>
          <p:cNvPicPr>
            <a:picLocks noGrp="1" noChangeAspect="1"/>
          </p:cNvPicPr>
          <p:nvPr>
            <p:ph idx="1"/>
          </p:nvPr>
        </p:nvPicPr>
        <p:blipFill rotWithShape="1">
          <a:blip r:embed="rId2"/>
          <a:srcRect t="23469"/>
          <a:stretch/>
        </p:blipFill>
        <p:spPr>
          <a:xfrm>
            <a:off x="23" y="-88495"/>
            <a:ext cx="12191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9CEBB-F5BF-4A75-BE0F-E56844B1AEF3}"/>
              </a:ext>
            </a:extLst>
          </p:cNvPr>
          <p:cNvSpPr>
            <a:spLocks noGrp="1"/>
          </p:cNvSpPr>
          <p:nvPr>
            <p:ph type="title"/>
          </p:nvPr>
        </p:nvSpPr>
        <p:spPr>
          <a:xfrm>
            <a:off x="88490" y="434088"/>
            <a:ext cx="4925962" cy="1876494"/>
          </a:xfrm>
        </p:spPr>
        <p:txBody>
          <a:bodyPr vert="horz" lIns="91440" tIns="45720" rIns="91440" bIns="45720" rtlCol="0" anchor="t">
            <a:normAutofit/>
          </a:bodyPr>
          <a:lstStyle/>
          <a:p>
            <a:r>
              <a:rPr lang="en-US" sz="2400" dirty="0">
                <a:solidFill>
                  <a:schemeClr val="bg1"/>
                </a:solidFill>
              </a:rPr>
              <a:t>Correlation Matrix </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69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3885E5-6A9B-48C5-BBF1-E9AA3BA3B130}"/>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Correlation- Metrics and Demographic variables </a:t>
            </a:r>
          </a:p>
        </p:txBody>
      </p:sp>
      <p:sp>
        <p:nvSpPr>
          <p:cNvPr id="50" name="Rectangle 49">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433FC81B-CC2F-4983-B316-703C83E8309D}"/>
              </a:ext>
            </a:extLst>
          </p:cNvPr>
          <p:cNvPicPr>
            <a:picLocks noGrp="1" noChangeAspect="1"/>
          </p:cNvPicPr>
          <p:nvPr>
            <p:ph idx="1"/>
          </p:nvPr>
        </p:nvPicPr>
        <p:blipFill rotWithShape="1">
          <a:blip r:embed="rId2"/>
          <a:srcRect t="17513" b="2130"/>
          <a:stretch/>
        </p:blipFill>
        <p:spPr>
          <a:xfrm>
            <a:off x="73167" y="1564849"/>
            <a:ext cx="6823461" cy="4029706"/>
          </a:xfrm>
          <a:prstGeom prst="rect">
            <a:avLst/>
          </a:prstGeom>
        </p:spPr>
      </p:pic>
    </p:spTree>
    <p:extLst>
      <p:ext uri="{BB962C8B-B14F-4D97-AF65-F5344CB8AC3E}">
        <p14:creationId xmlns:p14="http://schemas.microsoft.com/office/powerpoint/2010/main" val="122037941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4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331F01-FBEF-47D6-9C05-603FAF7A717A}"/>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CORRELATION-Metrics and demographic variables</a:t>
            </a:r>
          </a:p>
        </p:txBody>
      </p:sp>
      <p:sp>
        <p:nvSpPr>
          <p:cNvPr id="46" name="Rectangle 4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Content Placeholder 9" descr="Chart, bar chart&#10;&#10;Description automatically generated">
            <a:extLst>
              <a:ext uri="{FF2B5EF4-FFF2-40B4-BE49-F238E27FC236}">
                <a16:creationId xmlns:a16="http://schemas.microsoft.com/office/drawing/2014/main" id="{9DDF0F96-BDA0-403F-9F93-5D97C9F8A5CC}"/>
              </a:ext>
            </a:extLst>
          </p:cNvPr>
          <p:cNvPicPr>
            <a:picLocks noGrp="1" noChangeAspect="1"/>
          </p:cNvPicPr>
          <p:nvPr>
            <p:ph idx="1"/>
          </p:nvPr>
        </p:nvPicPr>
        <p:blipFill rotWithShape="1">
          <a:blip r:embed="rId2"/>
          <a:srcRect t="6204" r="-1" b="-1"/>
          <a:stretch/>
        </p:blipFill>
        <p:spPr>
          <a:xfrm>
            <a:off x="4654295" y="10"/>
            <a:ext cx="7537705" cy="6857990"/>
          </a:xfrm>
          <a:prstGeom prst="rect">
            <a:avLst/>
          </a:prstGeom>
        </p:spPr>
      </p:pic>
    </p:spTree>
    <p:extLst>
      <p:ext uri="{BB962C8B-B14F-4D97-AF65-F5344CB8AC3E}">
        <p14:creationId xmlns:p14="http://schemas.microsoft.com/office/powerpoint/2010/main" val="213064549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39C8E87-8A5B-47B1-ADC8-90DFA775B235}"/>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SOLUTION EVALUATION </a:t>
            </a:r>
            <a:endParaRPr lang="en-GB">
              <a:solidFill>
                <a:schemeClr val="tx1">
                  <a:lumMod val="85000"/>
                  <a:lumOff val="15000"/>
                </a:schemeClr>
              </a:solidFill>
            </a:endParaRPr>
          </a:p>
        </p:txBody>
      </p:sp>
      <p:sp>
        <p:nvSpPr>
          <p:cNvPr id="24" name="Rectangle 23">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5EE017C0-489A-44BD-884E-11CAA01EBAFB}"/>
              </a:ext>
            </a:extLst>
          </p:cNvPr>
          <p:cNvGraphicFramePr>
            <a:graphicFrameLocks noGrp="1"/>
          </p:cNvGraphicFramePr>
          <p:nvPr>
            <p:ph idx="1"/>
            <p:extLst>
              <p:ext uri="{D42A27DB-BD31-4B8C-83A1-F6EECF244321}">
                <p14:modId xmlns:p14="http://schemas.microsoft.com/office/powerpoint/2010/main" val="23581407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7250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7A66-49F9-4DCA-BB19-1CD93343E96B}"/>
              </a:ext>
            </a:extLst>
          </p:cNvPr>
          <p:cNvSpPr>
            <a:spLocks noGrp="1"/>
          </p:cNvSpPr>
          <p:nvPr>
            <p:ph type="title"/>
          </p:nvPr>
        </p:nvSpPr>
        <p:spPr/>
        <p:txBody>
          <a:bodyPr/>
          <a:lstStyle/>
          <a:p>
            <a:r>
              <a:rPr lang="en-US" dirty="0"/>
              <a:t>St Joseph Mercy Hospital </a:t>
            </a:r>
            <a:endParaRPr lang="en-GB" dirty="0"/>
          </a:p>
        </p:txBody>
      </p:sp>
      <p:sp>
        <p:nvSpPr>
          <p:cNvPr id="3" name="Content Placeholder 2">
            <a:extLst>
              <a:ext uri="{FF2B5EF4-FFF2-40B4-BE49-F238E27FC236}">
                <a16:creationId xmlns:a16="http://schemas.microsoft.com/office/drawing/2014/main" id="{BAF99B41-E638-47A5-9FC4-63C3DED81C53}"/>
              </a:ext>
            </a:extLst>
          </p:cNvPr>
          <p:cNvSpPr>
            <a:spLocks noGrp="1"/>
          </p:cNvSpPr>
          <p:nvPr>
            <p:ph idx="1"/>
          </p:nvPr>
        </p:nvSpPr>
        <p:spPr/>
        <p:txBody>
          <a:bodyPr>
            <a:normAutofit/>
          </a:bodyPr>
          <a:lstStyle/>
          <a:p>
            <a:r>
              <a:rPr lang="en-GB" dirty="0"/>
              <a:t>Foundation: In 1911, four Sisters of Mercy arrived in Ann Arbor from Dubuque, Iowa. They came at the invitation of local medical and religious leaders who dreamed of founding a community hospital to serve area residents. That dream became a reality on November 21, 1911, when the Sisters opened St. Joseph's Sanatorium, a small hospital located in a former student rooming house at the corner of State and Kingsley streets.</a:t>
            </a:r>
          </a:p>
          <a:p>
            <a:r>
              <a:rPr lang="en-GB" dirty="0"/>
              <a:t>Saint Joseph Mercy Health System (SJMHS) is one of the largest health care networks based in southeast Michigan, United States. </a:t>
            </a:r>
          </a:p>
          <a:p>
            <a:r>
              <a:rPr lang="en-GB" dirty="0"/>
              <a:t>It consist of five prime hospitals, nine Urgent Care Centres, and five Health Centres spread around metro Detroit, providing health care in six counties that include Livingston, Macomb, Oakland, St. Clair, Washtenaw, and Wayne</a:t>
            </a:r>
          </a:p>
          <a:p>
            <a:endParaRPr lang="en-GB" dirty="0"/>
          </a:p>
          <a:p>
            <a:endParaRPr lang="en-GB" dirty="0"/>
          </a:p>
        </p:txBody>
      </p:sp>
    </p:spTree>
    <p:extLst>
      <p:ext uri="{BB962C8B-B14F-4D97-AF65-F5344CB8AC3E}">
        <p14:creationId xmlns:p14="http://schemas.microsoft.com/office/powerpoint/2010/main" val="417515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01FA7-46EA-4DCC-825D-3C94C7A75ADE}"/>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Lessons Learned </a:t>
            </a:r>
            <a:endParaRPr lang="en-GB">
              <a:solidFill>
                <a:schemeClr val="bg1">
                  <a:lumMod val="85000"/>
                  <a:lumOff val="15000"/>
                </a:schemeClr>
              </a:solidFill>
            </a:endParaRP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04E2993-1F38-4C1E-84E2-18E248E45F71}"/>
              </a:ext>
            </a:extLst>
          </p:cNvPr>
          <p:cNvGraphicFramePr>
            <a:graphicFrameLocks noGrp="1"/>
          </p:cNvGraphicFramePr>
          <p:nvPr>
            <p:ph idx="1"/>
            <p:extLst>
              <p:ext uri="{D42A27DB-BD31-4B8C-83A1-F6EECF244321}">
                <p14:modId xmlns:p14="http://schemas.microsoft.com/office/powerpoint/2010/main" val="340550686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41877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F95D6-D7A1-4427-B5D1-439148C00914}"/>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LIMITATIONS </a:t>
            </a:r>
            <a:endParaRPr lang="en-GB">
              <a:solidFill>
                <a:schemeClr val="bg1">
                  <a:lumMod val="85000"/>
                  <a:lumOff val="15000"/>
                </a:schemeClr>
              </a:solidFill>
            </a:endParaRP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CCBF3E2-6377-40CE-8756-A8328AE6F4EA}"/>
              </a:ext>
            </a:extLst>
          </p:cNvPr>
          <p:cNvGraphicFramePr>
            <a:graphicFrameLocks noGrp="1"/>
          </p:cNvGraphicFramePr>
          <p:nvPr>
            <p:ph idx="1"/>
            <p:extLst>
              <p:ext uri="{D42A27DB-BD31-4B8C-83A1-F6EECF244321}">
                <p14:modId xmlns:p14="http://schemas.microsoft.com/office/powerpoint/2010/main" val="1870046454"/>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1810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09FD6-CC04-464C-AB3D-7E697D8E45C3}"/>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FUTURE WORK </a:t>
            </a:r>
            <a:endParaRPr lang="en-GB">
              <a:solidFill>
                <a:schemeClr val="bg1">
                  <a:lumMod val="85000"/>
                  <a:lumOff val="15000"/>
                </a:schemeClr>
              </a:solidFill>
            </a:endParaRP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60946E3-93EE-4CC1-8DFB-5BB31FA9010D}"/>
              </a:ext>
            </a:extLst>
          </p:cNvPr>
          <p:cNvGraphicFramePr>
            <a:graphicFrameLocks noGrp="1"/>
          </p:cNvGraphicFramePr>
          <p:nvPr>
            <p:ph idx="1"/>
            <p:extLst>
              <p:ext uri="{D42A27DB-BD31-4B8C-83A1-F6EECF244321}">
                <p14:modId xmlns:p14="http://schemas.microsoft.com/office/powerpoint/2010/main" val="390208440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75559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B092-B67F-4A07-BCD7-DA42784FBE72}"/>
              </a:ext>
            </a:extLst>
          </p:cNvPr>
          <p:cNvSpPr>
            <a:spLocks noGrp="1"/>
          </p:cNvSpPr>
          <p:nvPr>
            <p:ph type="title"/>
          </p:nvPr>
        </p:nvSpPr>
        <p:spPr/>
        <p:txBody>
          <a:bodyPr/>
          <a:lstStyle/>
          <a:p>
            <a:r>
              <a:rPr lang="en-US" dirty="0"/>
              <a:t>Major sources for data collection </a:t>
            </a:r>
            <a:endParaRPr lang="en-GB" dirty="0"/>
          </a:p>
        </p:txBody>
      </p:sp>
      <p:sp>
        <p:nvSpPr>
          <p:cNvPr id="3" name="Content Placeholder 2">
            <a:extLst>
              <a:ext uri="{FF2B5EF4-FFF2-40B4-BE49-F238E27FC236}">
                <a16:creationId xmlns:a16="http://schemas.microsoft.com/office/drawing/2014/main" id="{11E52149-6FAF-41BB-B2D8-9EE73B6CEED2}"/>
              </a:ext>
            </a:extLst>
          </p:cNvPr>
          <p:cNvSpPr>
            <a:spLocks noGrp="1"/>
          </p:cNvSpPr>
          <p:nvPr>
            <p:ph idx="1"/>
          </p:nvPr>
        </p:nvSpPr>
        <p:spPr/>
        <p:txBody>
          <a:bodyPr/>
          <a:lstStyle/>
          <a:p>
            <a:pPr marL="0" marR="0">
              <a:lnSpc>
                <a:spcPct val="107000"/>
              </a:lnSpc>
              <a:spcBef>
                <a:spcPts val="0"/>
              </a:spcBef>
              <a:spcAft>
                <a:spcPts val="800"/>
              </a:spcAft>
            </a:pPr>
            <a:r>
              <a:rPr lang="en-GB" sz="1800" u="sng" dirty="0">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2"/>
              </a:rPr>
              <a:t>https://covid19.census.gov/</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u="sng" dirty="0">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https://www.neighborhoodatlas.medicine.wisc.edu/</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u="sng" dirty="0">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4"/>
              </a:rPr>
              <a:t>https://atlasdata.dartmouth.edu/downloads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Other sheets and materials provided by Mentors. </a:t>
            </a:r>
          </a:p>
          <a:p>
            <a:pPr marL="0" indent="0">
              <a:buNone/>
            </a:pPr>
            <a:endParaRPr lang="en-GB" dirty="0"/>
          </a:p>
        </p:txBody>
      </p:sp>
    </p:spTree>
    <p:extLst>
      <p:ext uri="{BB962C8B-B14F-4D97-AF65-F5344CB8AC3E}">
        <p14:creationId xmlns:p14="http://schemas.microsoft.com/office/powerpoint/2010/main" val="290704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BDC0-64FE-43E5-B998-9067778C3CED}"/>
              </a:ext>
            </a:extLst>
          </p:cNvPr>
          <p:cNvSpPr>
            <a:spLocks noGrp="1"/>
          </p:cNvSpPr>
          <p:nvPr>
            <p:ph type="title"/>
          </p:nvPr>
        </p:nvSpPr>
        <p:spPr/>
        <p:txBody>
          <a:bodyPr/>
          <a:lstStyle/>
          <a:p>
            <a:r>
              <a:rPr lang="en-US" dirty="0"/>
              <a:t>Objective of the RESEARCH </a:t>
            </a:r>
            <a:endParaRPr lang="en-GB" dirty="0"/>
          </a:p>
        </p:txBody>
      </p:sp>
      <p:sp>
        <p:nvSpPr>
          <p:cNvPr id="3" name="Content Placeholder 2">
            <a:extLst>
              <a:ext uri="{FF2B5EF4-FFF2-40B4-BE49-F238E27FC236}">
                <a16:creationId xmlns:a16="http://schemas.microsoft.com/office/drawing/2014/main" id="{1A240AE6-B978-4497-A688-56F04B25D84D}"/>
              </a:ext>
            </a:extLst>
          </p:cNvPr>
          <p:cNvSpPr>
            <a:spLocks noGrp="1"/>
          </p:cNvSpPr>
          <p:nvPr>
            <p:ph idx="1"/>
          </p:nvPr>
        </p:nvSpPr>
        <p:spPr>
          <a:xfrm>
            <a:off x="339366" y="2340864"/>
            <a:ext cx="11271442" cy="1345016"/>
          </a:xfrm>
        </p:spPr>
        <p:txBody>
          <a:bodyPr>
            <a:normAutofit/>
          </a:bodyPr>
          <a:lstStyle/>
          <a:p>
            <a:pPr marL="0" indent="0">
              <a:buNone/>
            </a:pPr>
            <a:r>
              <a:rPr lang="en-GB" sz="1400" b="0" i="1" dirty="0">
                <a:solidFill>
                  <a:srgbClr val="000000"/>
                </a:solidFill>
                <a:effectLst/>
                <a:latin typeface="Calibri" panose="020F0502020204030204" pitchFamily="34" charset="0"/>
                <a:cs typeface="Calibri" panose="020F0502020204030204" pitchFamily="34" charset="0"/>
              </a:rPr>
              <a:t>To understand if reduction in the daily mobility of people in US semi-urban counties 1 and 4 (based on the US Urban-Rural continuum codes) is associated with any reduction in the spread of COVID-19 during the pandemic’s initial spread (i.e., early 2020) and its later resurgence (Oct – Dec 2020)</a:t>
            </a:r>
          </a:p>
          <a:p>
            <a:pPr marL="0" indent="0">
              <a:buNone/>
            </a:pPr>
            <a:endParaRPr lang="en-GB" sz="1400" i="1" dirty="0">
              <a:solidFill>
                <a:srgbClr val="000000"/>
              </a:solidFill>
              <a:latin typeface="Calibri" panose="020F0502020204030204" pitchFamily="34" charset="0"/>
              <a:cs typeface="Calibri" panose="020F0502020204030204" pitchFamily="34" charset="0"/>
            </a:endParaRPr>
          </a:p>
          <a:p>
            <a:pPr marL="0" indent="0">
              <a:buNone/>
            </a:pPr>
            <a:endParaRPr lang="en-GB" sz="1400" i="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ECCC801-363F-42D7-AFD1-05C96604314B}"/>
              </a:ext>
            </a:extLst>
          </p:cNvPr>
          <p:cNvPicPr>
            <a:picLocks noChangeAspect="1"/>
          </p:cNvPicPr>
          <p:nvPr/>
        </p:nvPicPr>
        <p:blipFill>
          <a:blip r:embed="rId2"/>
          <a:stretch>
            <a:fillRect/>
          </a:stretch>
        </p:blipFill>
        <p:spPr>
          <a:xfrm>
            <a:off x="6561584" y="545860"/>
            <a:ext cx="4693830" cy="1345016"/>
          </a:xfrm>
          <a:prstGeom prst="rect">
            <a:avLst/>
          </a:prstGeom>
        </p:spPr>
      </p:pic>
      <p:pic>
        <p:nvPicPr>
          <p:cNvPr id="7" name="Picture 6">
            <a:extLst>
              <a:ext uri="{FF2B5EF4-FFF2-40B4-BE49-F238E27FC236}">
                <a16:creationId xmlns:a16="http://schemas.microsoft.com/office/drawing/2014/main" id="{9229D20A-DEE3-4B0F-A647-DB800F9674C2}"/>
              </a:ext>
            </a:extLst>
          </p:cNvPr>
          <p:cNvPicPr>
            <a:picLocks noChangeAspect="1"/>
          </p:cNvPicPr>
          <p:nvPr/>
        </p:nvPicPr>
        <p:blipFill>
          <a:blip r:embed="rId3"/>
          <a:stretch>
            <a:fillRect/>
          </a:stretch>
        </p:blipFill>
        <p:spPr>
          <a:xfrm>
            <a:off x="8635289" y="1889892"/>
            <a:ext cx="2620125" cy="451956"/>
          </a:xfrm>
          <a:prstGeom prst="rect">
            <a:avLst/>
          </a:prstGeom>
        </p:spPr>
      </p:pic>
      <p:sp>
        <p:nvSpPr>
          <p:cNvPr id="4" name="TextBox 3">
            <a:extLst>
              <a:ext uri="{FF2B5EF4-FFF2-40B4-BE49-F238E27FC236}">
                <a16:creationId xmlns:a16="http://schemas.microsoft.com/office/drawing/2014/main" id="{54DC9B35-CEDD-4F60-A25B-4407295DD6FC}"/>
              </a:ext>
            </a:extLst>
          </p:cNvPr>
          <p:cNvSpPr txBox="1"/>
          <p:nvPr/>
        </p:nvSpPr>
        <p:spPr>
          <a:xfrm>
            <a:off x="581192" y="3574219"/>
            <a:ext cx="10580144" cy="1965153"/>
          </a:xfrm>
          <a:prstGeom prst="rect">
            <a:avLst/>
          </a:prstGeom>
          <a:noFill/>
        </p:spPr>
        <p:txBody>
          <a:bodyPr wrap="square" rtlCol="0">
            <a:spAutoFit/>
          </a:bodyPr>
          <a:lstStyle/>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What is the virus situation in all parts of United States of America?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 detailed county wise comparison of all counties (total county type is 4)</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Probable reasons: government norms/ demographics of a county that play a role in the spread of the virus.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Impact of regulation imposed to control the spread.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77284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D1F1056-9A78-4FBC-9404-54512B6B5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E403F-1022-4D4A-A5EA-7CB438D68CFE}"/>
              </a:ext>
            </a:extLst>
          </p:cNvPr>
          <p:cNvSpPr>
            <a:spLocks noGrp="1"/>
          </p:cNvSpPr>
          <p:nvPr>
            <p:ph type="title"/>
          </p:nvPr>
        </p:nvSpPr>
        <p:spPr>
          <a:xfrm>
            <a:off x="581192" y="702156"/>
            <a:ext cx="10679642" cy="1188720"/>
          </a:xfrm>
        </p:spPr>
        <p:txBody>
          <a:bodyPr>
            <a:normAutofit/>
          </a:bodyPr>
          <a:lstStyle/>
          <a:p>
            <a:r>
              <a:rPr lang="en-US" sz="3600">
                <a:solidFill>
                  <a:schemeClr val="accent1"/>
                </a:solidFill>
              </a:rPr>
              <a:t>SPONSORS FOR THE PROJECT </a:t>
            </a:r>
            <a:endParaRPr lang="en-GB" sz="3600">
              <a:solidFill>
                <a:schemeClr val="accent1"/>
              </a:solidFill>
            </a:endParaRPr>
          </a:p>
        </p:txBody>
      </p:sp>
      <p:sp>
        <p:nvSpPr>
          <p:cNvPr id="30" name="Rectangle 29">
            <a:extLst>
              <a:ext uri="{FF2B5EF4-FFF2-40B4-BE49-F238E27FC236}">
                <a16:creationId xmlns:a16="http://schemas.microsoft.com/office/drawing/2014/main" id="{9659E4B7-86DE-4B00-A707-DD85CE5DB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77EBC5A-F4BB-44EE-8275-17216A1D17FC}"/>
              </a:ext>
            </a:extLst>
          </p:cNvPr>
          <p:cNvSpPr>
            <a:spLocks noGrp="1"/>
          </p:cNvSpPr>
          <p:nvPr>
            <p:ph idx="1"/>
          </p:nvPr>
        </p:nvSpPr>
        <p:spPr>
          <a:xfrm>
            <a:off x="581193" y="2340864"/>
            <a:ext cx="10679642" cy="3634486"/>
          </a:xfrm>
        </p:spPr>
        <p:txBody>
          <a:bodyPr>
            <a:normAutofit/>
          </a:bodyPr>
          <a:lstStyle/>
          <a:p>
            <a:pPr>
              <a:lnSpc>
                <a:spcPct val="100000"/>
              </a:lnSpc>
              <a:buFont typeface="Wingdings" panose="05000000000000000000" pitchFamily="2" charset="2"/>
              <a:buChar char="§"/>
            </a:pPr>
            <a:r>
              <a:rPr lang="en-US" sz="1400" dirty="0"/>
              <a:t>Dr Venugopal </a:t>
            </a:r>
            <a:r>
              <a:rPr lang="en-US" sz="1400" dirty="0" err="1"/>
              <a:t>Balijepally</a:t>
            </a:r>
            <a:endParaRPr lang="en-US" sz="1400" dirty="0"/>
          </a:p>
          <a:p>
            <a:pPr marL="0" indent="0">
              <a:lnSpc>
                <a:spcPct val="100000"/>
              </a:lnSpc>
              <a:buNone/>
            </a:pPr>
            <a:r>
              <a:rPr lang="en-US" sz="1400" dirty="0"/>
              <a:t>The University of Texas at Arlington (Ph.D.)</a:t>
            </a:r>
          </a:p>
          <a:p>
            <a:pPr marL="0" indent="0">
              <a:lnSpc>
                <a:spcPct val="100000"/>
              </a:lnSpc>
              <a:buNone/>
            </a:pPr>
            <a:r>
              <a:rPr lang="en-US" sz="1400" dirty="0"/>
              <a:t>Management Development Institute, India  (MBA)</a:t>
            </a:r>
          </a:p>
          <a:p>
            <a:pPr marL="0" indent="0">
              <a:lnSpc>
                <a:spcPct val="100000"/>
              </a:lnSpc>
              <a:buNone/>
            </a:pPr>
            <a:r>
              <a:rPr lang="en-US" sz="1400" dirty="0"/>
              <a:t>Indian Institute of Technology IIT, Mumbai (M.S)</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a:lnSpc>
                <a:spcPct val="100000"/>
              </a:lnSpc>
              <a:buFont typeface="Wingdings" panose="05000000000000000000" pitchFamily="2" charset="2"/>
              <a:buChar char="§"/>
            </a:pPr>
            <a:r>
              <a:rPr lang="en-US" sz="1400" dirty="0"/>
              <a:t>Dr. Anupam </a:t>
            </a:r>
            <a:r>
              <a:rPr lang="en-US" sz="1400" dirty="0" err="1"/>
              <a:t>Sule</a:t>
            </a:r>
            <a:r>
              <a:rPr lang="en-US" sz="1400" dirty="0"/>
              <a:t> </a:t>
            </a:r>
          </a:p>
          <a:p>
            <a:pPr marL="0" indent="0">
              <a:lnSpc>
                <a:spcPct val="100000"/>
              </a:lnSpc>
              <a:buNone/>
            </a:pPr>
            <a:r>
              <a:rPr lang="en-US" sz="1400" dirty="0"/>
              <a:t>M.D of Information and Outcomes at St. Joseph’s Hospital</a:t>
            </a:r>
          </a:p>
          <a:p>
            <a:pPr marL="0" indent="0">
              <a:lnSpc>
                <a:spcPct val="100000"/>
              </a:lnSpc>
              <a:buNone/>
            </a:pPr>
            <a:r>
              <a:rPr lang="en-US" sz="1400" dirty="0"/>
              <a:t>Oakland University William Beaumont School of Medicine </a:t>
            </a:r>
          </a:p>
          <a:p>
            <a:pPr>
              <a:lnSpc>
                <a:spcPct val="100000"/>
              </a:lnSpc>
            </a:pPr>
            <a:endParaRPr lang="en-GB" sz="1400" dirty="0"/>
          </a:p>
        </p:txBody>
      </p:sp>
    </p:spTree>
    <p:extLst>
      <p:ext uri="{BB962C8B-B14F-4D97-AF65-F5344CB8AC3E}">
        <p14:creationId xmlns:p14="http://schemas.microsoft.com/office/powerpoint/2010/main" val="3257220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0DE336-FF2D-451E-9D1C-13E11DF2FFD1}"/>
              </a:ext>
            </a:extLst>
          </p:cNvPr>
          <p:cNvSpPr>
            <a:spLocks noGrp="1"/>
          </p:cNvSpPr>
          <p:nvPr>
            <p:ph type="title"/>
          </p:nvPr>
        </p:nvSpPr>
        <p:spPr>
          <a:xfrm>
            <a:off x="601255" y="702155"/>
            <a:ext cx="3409783" cy="1300365"/>
          </a:xfrm>
        </p:spPr>
        <p:txBody>
          <a:bodyPr>
            <a:normAutofit/>
          </a:bodyPr>
          <a:lstStyle/>
          <a:p>
            <a:r>
              <a:rPr lang="en-US">
                <a:solidFill>
                  <a:srgbClr val="FFFFFF"/>
                </a:solidFill>
              </a:rPr>
              <a:t>Demographic Variable list </a:t>
            </a:r>
            <a:endParaRPr lang="en-GB">
              <a:solidFill>
                <a:srgbClr val="FFFFFF"/>
              </a:solidFill>
            </a:endParaRPr>
          </a:p>
        </p:txBody>
      </p:sp>
      <p:sp>
        <p:nvSpPr>
          <p:cNvPr id="3" name="Content Placeholder 2">
            <a:extLst>
              <a:ext uri="{FF2B5EF4-FFF2-40B4-BE49-F238E27FC236}">
                <a16:creationId xmlns:a16="http://schemas.microsoft.com/office/drawing/2014/main" id="{B3E840EA-53C5-4CAB-8726-DDFA6EC17597}"/>
              </a:ext>
            </a:extLst>
          </p:cNvPr>
          <p:cNvSpPr>
            <a:spLocks noGrp="1"/>
          </p:cNvSpPr>
          <p:nvPr>
            <p:ph idx="1"/>
          </p:nvPr>
        </p:nvSpPr>
        <p:spPr>
          <a:xfrm>
            <a:off x="601255" y="2177142"/>
            <a:ext cx="3409782" cy="3823607"/>
          </a:xfrm>
        </p:spPr>
        <p:txBody>
          <a:bodyPr>
            <a:normAutofit/>
          </a:bodyPr>
          <a:lstStyle/>
          <a:p>
            <a:pPr>
              <a:buFont typeface="Wingdings" panose="05000000000000000000" pitchFamily="2" charset="2"/>
              <a:buChar char="§"/>
            </a:pPr>
            <a:endParaRPr lang="en-US">
              <a:solidFill>
                <a:srgbClr val="FFFFFF"/>
              </a:solidFill>
            </a:endParaRPr>
          </a:p>
          <a:p>
            <a:pPr marL="0" indent="0">
              <a:buNone/>
            </a:pPr>
            <a:endParaRPr lang="en-US">
              <a:solidFill>
                <a:srgbClr val="FFFFFF"/>
              </a:solidFill>
            </a:endParaRPr>
          </a:p>
          <a:p>
            <a:endParaRPr lang="en-US">
              <a:solidFill>
                <a:srgbClr val="FFFFFF"/>
              </a:solidFill>
            </a:endParaRPr>
          </a:p>
          <a:p>
            <a:endParaRPr lang="en-GB">
              <a:solidFill>
                <a:srgbClr val="FFFFFF"/>
              </a:solidFill>
            </a:endParaRPr>
          </a:p>
        </p:txBody>
      </p:sp>
      <p:graphicFrame>
        <p:nvGraphicFramePr>
          <p:cNvPr id="5" name="Table 4">
            <a:extLst>
              <a:ext uri="{FF2B5EF4-FFF2-40B4-BE49-F238E27FC236}">
                <a16:creationId xmlns:a16="http://schemas.microsoft.com/office/drawing/2014/main" id="{2AFDE7D6-6B40-426B-B788-55D25E62AE5F}"/>
              </a:ext>
            </a:extLst>
          </p:cNvPr>
          <p:cNvGraphicFramePr>
            <a:graphicFrameLocks noGrp="1"/>
          </p:cNvGraphicFramePr>
          <p:nvPr>
            <p:extLst>
              <p:ext uri="{D42A27DB-BD31-4B8C-83A1-F6EECF244321}">
                <p14:modId xmlns:p14="http://schemas.microsoft.com/office/powerpoint/2010/main" val="575016619"/>
              </p:ext>
            </p:extLst>
          </p:nvPr>
        </p:nvGraphicFramePr>
        <p:xfrm>
          <a:off x="4592231" y="1346610"/>
          <a:ext cx="6831504" cy="4147372"/>
        </p:xfrm>
        <a:graphic>
          <a:graphicData uri="http://schemas.openxmlformats.org/drawingml/2006/table">
            <a:tbl>
              <a:tblPr>
                <a:tableStyleId>{5C22544A-7EE6-4342-B048-85BDC9FD1C3A}</a:tableStyleId>
              </a:tblPr>
              <a:tblGrid>
                <a:gridCol w="2898757">
                  <a:extLst>
                    <a:ext uri="{9D8B030D-6E8A-4147-A177-3AD203B41FA5}">
                      <a16:colId xmlns:a16="http://schemas.microsoft.com/office/drawing/2014/main" val="4143150951"/>
                    </a:ext>
                  </a:extLst>
                </a:gridCol>
                <a:gridCol w="482456">
                  <a:extLst>
                    <a:ext uri="{9D8B030D-6E8A-4147-A177-3AD203B41FA5}">
                      <a16:colId xmlns:a16="http://schemas.microsoft.com/office/drawing/2014/main" val="1931706887"/>
                    </a:ext>
                  </a:extLst>
                </a:gridCol>
                <a:gridCol w="3450291">
                  <a:extLst>
                    <a:ext uri="{9D8B030D-6E8A-4147-A177-3AD203B41FA5}">
                      <a16:colId xmlns:a16="http://schemas.microsoft.com/office/drawing/2014/main" val="1553422729"/>
                    </a:ext>
                  </a:extLst>
                </a:gridCol>
              </a:tblGrid>
              <a:tr h="235088">
                <a:tc>
                  <a:txBody>
                    <a:bodyPr/>
                    <a:lstStyle/>
                    <a:p>
                      <a:pPr algn="l" fontAlgn="ctr"/>
                      <a:r>
                        <a:rPr lang="en-US" sz="1300" b="1" u="none" strike="noStrike" dirty="0">
                          <a:effectLst/>
                        </a:rPr>
                        <a:t>Household Composition &amp; Disability </a:t>
                      </a:r>
                      <a:endParaRPr lang="en-GB" sz="1300" b="1" i="0" u="none" strike="noStrike" dirty="0">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b="1" u="none" strike="noStrike" dirty="0">
                          <a:effectLst/>
                        </a:rPr>
                        <a:t>Minority Status &amp; Language </a:t>
                      </a:r>
                      <a:endParaRPr lang="en-GB" sz="13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04821313"/>
                  </a:ext>
                </a:extLst>
              </a:tr>
              <a:tr h="235088">
                <a:tc>
                  <a:txBody>
                    <a:bodyPr/>
                    <a:lstStyle/>
                    <a:p>
                      <a:pPr algn="l" fontAlgn="ctr"/>
                      <a:r>
                        <a:rPr lang="en-US" sz="1300" u="none" strike="noStrike">
                          <a:effectLst/>
                        </a:rPr>
                        <a:t>Aged 65 or Older   EP_AGE65</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Minority     EP_MINRTY</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91750301"/>
                  </a:ext>
                </a:extLst>
              </a:tr>
              <a:tr h="235088">
                <a:tc>
                  <a:txBody>
                    <a:bodyPr/>
                    <a:lstStyle/>
                    <a:p>
                      <a:pPr algn="l" fontAlgn="ctr"/>
                      <a:r>
                        <a:rPr lang="en-US" sz="1300" u="none" strike="noStrike">
                          <a:effectLst/>
                        </a:rPr>
                        <a:t>Aged 17 or Younger    EP_AGE17</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Speaks English “Less than Well”    EP_LIMENG</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27435663"/>
                  </a:ext>
                </a:extLst>
              </a:tr>
              <a:tr h="235088">
                <a:tc>
                  <a:txBody>
                    <a:bodyPr/>
                    <a:lstStyle/>
                    <a:p>
                      <a:pPr algn="l" fontAlgn="ctr"/>
                      <a:r>
                        <a:rPr lang="en-US" sz="1300" u="none" strike="noStrike">
                          <a:effectLst/>
                        </a:rPr>
                        <a:t>Civilian with a Disability      EP_DISABL</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899701046"/>
                  </a:ext>
                </a:extLst>
              </a:tr>
              <a:tr h="428070">
                <a:tc>
                  <a:txBody>
                    <a:bodyPr/>
                    <a:lstStyle/>
                    <a:p>
                      <a:pPr algn="l" fontAlgn="ctr"/>
                      <a:r>
                        <a:rPr lang="en-US" sz="1300" u="none" strike="noStrike">
                          <a:effectLst/>
                        </a:rPr>
                        <a:t>Single-Parent Households     EP_SNGPNT</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b="1" u="none" strike="noStrike" dirty="0">
                          <a:effectLst/>
                        </a:rPr>
                        <a:t>Housing Type &amp; Transportation </a:t>
                      </a:r>
                      <a:endParaRPr lang="en-GB" sz="13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86894857"/>
                  </a:ext>
                </a:extLst>
              </a:tr>
              <a:tr h="235088">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Multi-Unit Structures   EP_MUNT</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402261"/>
                  </a:ext>
                </a:extLst>
              </a:tr>
              <a:tr h="235088">
                <a:tc>
                  <a:txBody>
                    <a:bodyPr/>
                    <a:lstStyle/>
                    <a:p>
                      <a:pPr algn="l" fontAlgn="ctr"/>
                      <a:r>
                        <a:rPr lang="en-US" sz="1300" b="1" u="none" strike="noStrike" dirty="0">
                          <a:effectLst/>
                        </a:rPr>
                        <a:t>Socioeconomic Status </a:t>
                      </a:r>
                      <a:endParaRPr lang="en-GB" sz="1300" b="1" i="0" u="none" strike="noStrike" dirty="0">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Mobile Homes   EP_MOBILE</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19474156"/>
                  </a:ext>
                </a:extLst>
              </a:tr>
              <a:tr h="235088">
                <a:tc>
                  <a:txBody>
                    <a:bodyPr/>
                    <a:lstStyle/>
                    <a:p>
                      <a:pPr algn="l" fontAlgn="ctr"/>
                      <a:r>
                        <a:rPr lang="en-US" sz="1300" u="none" strike="noStrike">
                          <a:effectLst/>
                        </a:rPr>
                        <a:t>Below Poverty   EP-POV</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Crowding      EP_CROWD</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8195829"/>
                  </a:ext>
                </a:extLst>
              </a:tr>
              <a:tr h="235088">
                <a:tc>
                  <a:txBody>
                    <a:bodyPr/>
                    <a:lstStyle/>
                    <a:p>
                      <a:pPr algn="l" fontAlgn="ctr"/>
                      <a:r>
                        <a:rPr lang="en-US" sz="1300" u="none" strike="noStrike">
                          <a:effectLst/>
                        </a:rPr>
                        <a:t>Unemployed   EP_UNEMP</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No Vehicle      EP_NOVEH</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64578730"/>
                  </a:ext>
                </a:extLst>
              </a:tr>
              <a:tr h="235088">
                <a:tc>
                  <a:txBody>
                    <a:bodyPr/>
                    <a:lstStyle/>
                    <a:p>
                      <a:pPr algn="l" fontAlgn="ctr"/>
                      <a:r>
                        <a:rPr lang="es-ES" sz="1300" u="none" strike="noStrike">
                          <a:effectLst/>
                        </a:rPr>
                        <a:t>Income   EP_PCI</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Group Quarters  EP_GROUPQ</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32806767"/>
                  </a:ext>
                </a:extLst>
              </a:tr>
              <a:tr h="235088">
                <a:tc>
                  <a:txBody>
                    <a:bodyPr/>
                    <a:lstStyle/>
                    <a:p>
                      <a:pPr algn="l" fontAlgn="ctr"/>
                      <a:r>
                        <a:rPr lang="en-US" sz="1300" u="none" strike="noStrike">
                          <a:effectLst/>
                        </a:rPr>
                        <a:t>No High School Diploma   EP_NOHSDP</a:t>
                      </a:r>
                      <a:endParaRPr lang="en-GB" sz="13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80240689"/>
                  </a:ext>
                </a:extLst>
              </a:tr>
              <a:tr h="235088">
                <a:tc>
                  <a:txBody>
                    <a:bodyPr/>
                    <a:lstStyle/>
                    <a:p>
                      <a:pPr algn="l" fontAlgn="b"/>
                      <a:endParaRPr lang="en-GB" sz="13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b="1" u="none" strike="noStrike" dirty="0">
                          <a:effectLst/>
                        </a:rPr>
                        <a:t>Socioeconomic - RPL_THEME1 </a:t>
                      </a:r>
                      <a:endParaRPr lang="en-GB" sz="13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31271345"/>
                  </a:ext>
                </a:extLst>
              </a:tr>
              <a:tr h="428070">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dirty="0">
                          <a:effectLst/>
                        </a:rPr>
                        <a:t>Household Composition &amp; Disability - RPL_THEME2 </a:t>
                      </a:r>
                      <a:endParaRPr lang="en-GB" sz="13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60476522"/>
                  </a:ext>
                </a:extLst>
              </a:tr>
              <a:tr h="235088">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Minority Status &amp; Language - RPL_THEME3 </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30674707"/>
                  </a:ext>
                </a:extLst>
              </a:tr>
              <a:tr h="235088">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a:effectLst/>
                        </a:rPr>
                        <a:t>Housing Type &amp; Transportation - RPL_THEME4 </a:t>
                      </a:r>
                      <a:endParaRPr lang="en-GB" sz="13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69612194"/>
                  </a:ext>
                </a:extLst>
              </a:tr>
              <a:tr h="235088">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GB" sz="1300" b="0" i="0" u="none" strike="noStrike">
                        <a:solidFill>
                          <a:srgbClr val="000000"/>
                        </a:solidFill>
                        <a:effectLst/>
                        <a:latin typeface="Calibri" panose="020F0502020204030204" pitchFamily="34" charset="0"/>
                      </a:endParaRPr>
                    </a:p>
                  </a:txBody>
                  <a:tcPr marL="0" marR="0" marT="0" marB="0" anchor="b"/>
                </a:tc>
                <a:tc>
                  <a:txBody>
                    <a:bodyPr/>
                    <a:lstStyle/>
                    <a:p>
                      <a:pPr algn="l" fontAlgn="ctr"/>
                      <a:r>
                        <a:rPr lang="en-US" sz="1300" u="none" strike="noStrike" dirty="0">
                          <a:effectLst/>
                        </a:rPr>
                        <a:t>Overall RPL_THEMES</a:t>
                      </a:r>
                      <a:endParaRPr lang="en-GB" sz="13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929121856"/>
                  </a:ext>
                </a:extLst>
              </a:tr>
            </a:tbl>
          </a:graphicData>
        </a:graphic>
      </p:graphicFrame>
    </p:spTree>
    <p:extLst>
      <p:ext uri="{BB962C8B-B14F-4D97-AF65-F5344CB8AC3E}">
        <p14:creationId xmlns:p14="http://schemas.microsoft.com/office/powerpoint/2010/main" val="19406440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BAF62-D29A-43AB-B379-9DF685021C5F}"/>
              </a:ext>
            </a:extLst>
          </p:cNvPr>
          <p:cNvSpPr>
            <a:spLocks noGrp="1"/>
          </p:cNvSpPr>
          <p:nvPr>
            <p:ph type="title"/>
          </p:nvPr>
        </p:nvSpPr>
        <p:spPr>
          <a:xfrm>
            <a:off x="669302" y="702156"/>
            <a:ext cx="10941505" cy="608170"/>
          </a:xfrm>
        </p:spPr>
        <p:txBody>
          <a:bodyPr/>
          <a:lstStyle/>
          <a:p>
            <a:r>
              <a:rPr lang="en-US" dirty="0"/>
              <a:t>	DEFINING VARIABLES FOR THE RESEARCH </a:t>
            </a:r>
            <a:endParaRPr lang="en-GB" dirty="0"/>
          </a:p>
        </p:txBody>
      </p:sp>
      <p:graphicFrame>
        <p:nvGraphicFramePr>
          <p:cNvPr id="10" name="Content Placeholder 2">
            <a:extLst>
              <a:ext uri="{FF2B5EF4-FFF2-40B4-BE49-F238E27FC236}">
                <a16:creationId xmlns:a16="http://schemas.microsoft.com/office/drawing/2014/main" id="{1A440E2B-B460-4447-92BA-3221ADF35B6C}"/>
              </a:ext>
            </a:extLst>
          </p:cNvPr>
          <p:cNvGraphicFramePr>
            <a:graphicFrameLocks noGrp="1"/>
          </p:cNvGraphicFramePr>
          <p:nvPr>
            <p:ph idx="1"/>
            <p:extLst>
              <p:ext uri="{D42A27DB-BD31-4B8C-83A1-F6EECF244321}">
                <p14:modId xmlns:p14="http://schemas.microsoft.com/office/powerpoint/2010/main" val="3830439699"/>
              </p:ext>
            </p:extLst>
          </p:nvPr>
        </p:nvGraphicFramePr>
        <p:xfrm>
          <a:off x="424206" y="1310326"/>
          <a:ext cx="11186602" cy="4930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B6CA91D-EF5E-44EA-B7CC-DAA5FFB2EEF4}"/>
              </a:ext>
            </a:extLst>
          </p:cNvPr>
          <p:cNvSpPr txBox="1"/>
          <p:nvPr/>
        </p:nvSpPr>
        <p:spPr>
          <a:xfrm>
            <a:off x="581191" y="6240544"/>
            <a:ext cx="3273054" cy="369332"/>
          </a:xfrm>
          <a:prstGeom prst="rect">
            <a:avLst/>
          </a:prstGeom>
          <a:noFill/>
        </p:spPr>
        <p:txBody>
          <a:bodyPr wrap="square" rtlCol="0">
            <a:spAutoFit/>
          </a:bodyPr>
          <a:lstStyle/>
          <a:p>
            <a:r>
              <a:rPr lang="en-US" b="1" i="1" dirty="0"/>
              <a:t>PHASE 2</a:t>
            </a:r>
            <a:endParaRPr lang="en-GB" b="1" i="1" dirty="0"/>
          </a:p>
        </p:txBody>
      </p:sp>
    </p:spTree>
    <p:extLst>
      <p:ext uri="{BB962C8B-B14F-4D97-AF65-F5344CB8AC3E}">
        <p14:creationId xmlns:p14="http://schemas.microsoft.com/office/powerpoint/2010/main" val="155206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3B89715-0C08-460F-B428-54CD79978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D48E3-49D4-4A7C-8D4A-E2FDE697884F}"/>
              </a:ext>
            </a:extLst>
          </p:cNvPr>
          <p:cNvSpPr>
            <a:spLocks noGrp="1"/>
          </p:cNvSpPr>
          <p:nvPr>
            <p:ph type="title"/>
          </p:nvPr>
        </p:nvSpPr>
        <p:spPr>
          <a:xfrm>
            <a:off x="581192" y="4855464"/>
            <a:ext cx="11027664" cy="1444752"/>
          </a:xfrm>
        </p:spPr>
        <p:txBody>
          <a:bodyPr anchor="ctr">
            <a:normAutofit/>
          </a:bodyPr>
          <a:lstStyle/>
          <a:p>
            <a:r>
              <a:rPr lang="en-US"/>
              <a:t>DEFINING VARIABLES FOR THE RESEARCH</a:t>
            </a:r>
            <a:endParaRPr lang="en-GB"/>
          </a:p>
        </p:txBody>
      </p:sp>
      <p:sp>
        <p:nvSpPr>
          <p:cNvPr id="28" name="Rectangle 27">
            <a:extLst>
              <a:ext uri="{FF2B5EF4-FFF2-40B4-BE49-F238E27FC236}">
                <a16:creationId xmlns:a16="http://schemas.microsoft.com/office/drawing/2014/main" id="{D47282C5-B260-4AA5-AE5B-1C58D57F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474CB3D-AC51-478E-9D02-2708AE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64952CDE-5586-4D80-96E6-FED2760AD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A19FB1A1-5383-4B76-8095-F02AED2B6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4360"/>
            <a:ext cx="11298933" cy="3956676"/>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1" name="Content Placeholder 2">
            <a:extLst>
              <a:ext uri="{FF2B5EF4-FFF2-40B4-BE49-F238E27FC236}">
                <a16:creationId xmlns:a16="http://schemas.microsoft.com/office/drawing/2014/main" id="{A7ECEB88-942F-479D-8803-A14AB9D12902}"/>
              </a:ext>
            </a:extLst>
          </p:cNvPr>
          <p:cNvGraphicFramePr>
            <a:graphicFrameLocks noGrp="1"/>
          </p:cNvGraphicFramePr>
          <p:nvPr>
            <p:ph idx="1"/>
            <p:extLst>
              <p:ext uri="{D42A27DB-BD31-4B8C-83A1-F6EECF244321}">
                <p14:modId xmlns:p14="http://schemas.microsoft.com/office/powerpoint/2010/main" val="135899433"/>
              </p:ext>
            </p:extLst>
          </p:nvPr>
        </p:nvGraphicFramePr>
        <p:xfrm>
          <a:off x="1090001" y="1093924"/>
          <a:ext cx="10004654" cy="3145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219388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8B35-D752-47CE-91E1-1FBACBF2FC60}"/>
              </a:ext>
            </a:extLst>
          </p:cNvPr>
          <p:cNvSpPr>
            <a:spLocks noGrp="1"/>
          </p:cNvSpPr>
          <p:nvPr>
            <p:ph type="title"/>
          </p:nvPr>
        </p:nvSpPr>
        <p:spPr/>
        <p:txBody>
          <a:bodyPr/>
          <a:lstStyle/>
          <a:p>
            <a:r>
              <a:rPr lang="en-US" dirty="0"/>
              <a:t>VARIABLES FROM UNCAST DATA </a:t>
            </a:r>
            <a:br>
              <a:rPr lang="en-US" dirty="0"/>
            </a:br>
            <a:r>
              <a:rPr lang="en-GB" sz="1800" b="1" i="0" u="none" strike="noStrike" dirty="0">
                <a:solidFill>
                  <a:srgbClr val="000000"/>
                </a:solidFill>
                <a:effectLst/>
                <a:latin typeface="Hind"/>
              </a:rPr>
              <a:t>Methodology for US Social Distancing Scoreboard</a:t>
            </a:r>
            <a:endParaRPr lang="en-GB" dirty="0"/>
          </a:p>
        </p:txBody>
      </p:sp>
      <p:sp>
        <p:nvSpPr>
          <p:cNvPr id="3" name="Content Placeholder 2">
            <a:extLst>
              <a:ext uri="{FF2B5EF4-FFF2-40B4-BE49-F238E27FC236}">
                <a16:creationId xmlns:a16="http://schemas.microsoft.com/office/drawing/2014/main" id="{C597763C-E085-4576-B3DF-1DF745559103}"/>
              </a:ext>
            </a:extLst>
          </p:cNvPr>
          <p:cNvSpPr>
            <a:spLocks noGrp="1"/>
          </p:cNvSpPr>
          <p:nvPr>
            <p:ph idx="1"/>
          </p:nvPr>
        </p:nvSpPr>
        <p:spPr>
          <a:xfrm>
            <a:off x="480768" y="2007909"/>
            <a:ext cx="11130040" cy="3967441"/>
          </a:xfrm>
        </p:spPr>
        <p:txBody>
          <a:bodyPr>
            <a:normAutofit/>
          </a:bodyPr>
          <a:lstStyle/>
          <a:p>
            <a:pPr marL="0" marR="0" indent="0">
              <a:lnSpc>
                <a:spcPct val="107000"/>
              </a:lnSpc>
              <a:spcBef>
                <a:spcPts val="0"/>
              </a:spcBef>
              <a:spcAft>
                <a:spcPts val="0"/>
              </a:spcAft>
              <a:buNone/>
            </a:pPr>
            <a:r>
              <a:rPr lang="en-GB" sz="18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Metric 1: Difference (in %) in distance travelled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Definition: Percent reduction in total distance travelled per device, averaged across all  devices located in the county.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Reflects the difference in distance travelled per identifier, averaged on the county  level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 The metric is calculated each day as a percentage difference vs the </a:t>
            </a:r>
            <a:r>
              <a:rPr lang="en-GB" sz="18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avg</a:t>
            </a:r>
            <a:r>
              <a:rPr lang="en-GB" sz="18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distance travelled in the same county on the same weekday during the 4  weeks pre-Corona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8164CC7-D101-450E-94B1-29123C140082}"/>
              </a:ext>
            </a:extLst>
          </p:cNvPr>
          <p:cNvSpPr txBox="1"/>
          <p:nvPr/>
        </p:nvSpPr>
        <p:spPr>
          <a:xfrm>
            <a:off x="791852" y="6089715"/>
            <a:ext cx="2648932" cy="369332"/>
          </a:xfrm>
          <a:prstGeom prst="rect">
            <a:avLst/>
          </a:prstGeom>
          <a:noFill/>
        </p:spPr>
        <p:txBody>
          <a:bodyPr wrap="square" rtlCol="0">
            <a:spAutoFit/>
          </a:bodyPr>
          <a:lstStyle/>
          <a:p>
            <a:r>
              <a:rPr lang="en-US" i="1" dirty="0"/>
              <a:t>PHASE 3 </a:t>
            </a:r>
            <a:endParaRPr lang="en-GB" i="1" dirty="0"/>
          </a:p>
        </p:txBody>
      </p:sp>
    </p:spTree>
    <p:extLst>
      <p:ext uri="{BB962C8B-B14F-4D97-AF65-F5344CB8AC3E}">
        <p14:creationId xmlns:p14="http://schemas.microsoft.com/office/powerpoint/2010/main" val="55309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8B35-D752-47CE-91E1-1FBACBF2FC60}"/>
              </a:ext>
            </a:extLst>
          </p:cNvPr>
          <p:cNvSpPr>
            <a:spLocks noGrp="1"/>
          </p:cNvSpPr>
          <p:nvPr>
            <p:ph type="title"/>
          </p:nvPr>
        </p:nvSpPr>
        <p:spPr/>
        <p:txBody>
          <a:bodyPr/>
          <a:lstStyle/>
          <a:p>
            <a:r>
              <a:rPr lang="en-US" dirty="0"/>
              <a:t>VARIABLES FROM UNCAST </a:t>
            </a:r>
            <a:br>
              <a:rPr lang="en-US" dirty="0"/>
            </a:br>
            <a:r>
              <a:rPr lang="en-GB" sz="1800" b="1" i="0" u="none" strike="noStrike" dirty="0">
                <a:solidFill>
                  <a:srgbClr val="000000"/>
                </a:solidFill>
                <a:effectLst/>
                <a:latin typeface="Hind"/>
              </a:rPr>
              <a:t>Methodology for US Social Distancing Scoreboard</a:t>
            </a:r>
            <a:endParaRPr lang="en-GB" dirty="0"/>
          </a:p>
        </p:txBody>
      </p:sp>
      <p:sp>
        <p:nvSpPr>
          <p:cNvPr id="3" name="Content Placeholder 2">
            <a:extLst>
              <a:ext uri="{FF2B5EF4-FFF2-40B4-BE49-F238E27FC236}">
                <a16:creationId xmlns:a16="http://schemas.microsoft.com/office/drawing/2014/main" id="{C597763C-E085-4576-B3DF-1DF745559103}"/>
              </a:ext>
            </a:extLst>
          </p:cNvPr>
          <p:cNvSpPr>
            <a:spLocks noGrp="1"/>
          </p:cNvSpPr>
          <p:nvPr>
            <p:ph idx="1"/>
          </p:nvPr>
        </p:nvSpPr>
        <p:spPr>
          <a:xfrm>
            <a:off x="480768" y="2007909"/>
            <a:ext cx="11130040" cy="3967441"/>
          </a:xfrm>
        </p:spPr>
        <p:txBody>
          <a:bodyPr>
            <a:normAutofit fontScale="85000" lnSpcReduction="20000"/>
          </a:bodyPr>
          <a:lstStyle/>
          <a:p>
            <a:pPr marL="0" marR="0" indent="0">
              <a:lnSpc>
                <a:spcPct val="107000"/>
              </a:lnSpc>
              <a:spcBef>
                <a:spcPts val="0"/>
              </a:spcBef>
              <a:spcAft>
                <a:spcPts val="0"/>
              </a:spcAft>
              <a:buNone/>
            </a:pPr>
            <a:r>
              <a:rPr lang="en-GB" sz="1900" b="1"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Metric 2: Difference (in %) in visitation of non-essential POIs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Definition: Difference in visitation of non-essential POIs on a specific POST-COVID19 day  compared to a corresponding PRE-COVID19 baseline.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Non-essential POIs combine (1) venues from the VDP output and (2) additional  BYOPOI based on categories from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OpenSteetMaps</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(added to get more data →  increase the accuracy of the metric) and they belong to the following groups :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 Retail and Services: Restaurant (multiple kinds), Department Store, Clothing  (multiple kinds), Footwear, Discount Stores, Jewellery, Computers + Consumer  Electronics, Gifts, Seasonal, Books, Office Supplies, Hair, Cosmetics + Beauty  Supplies, Gyms + Fitness Facilities, Communications, New/Used Car Dealers,  Hotels, Used Products, "Crafts, Toys, and Hobbies", Travel, "Spa, Massage, +  Aesthetics", Sports + Recreation, Weight Loss, Furnishings, Home +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Housewares, Home Improvement +Building Supplies, "Printing, Copying +  Publishing", Theatres, Music, Amusement, Furnishing Rentals, Shared  Offices + Coworking, Car Wash, Cannabis Retail, Flowers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OpenSteetMaps</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POIs:</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Unacast</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Inc. US Social Distancing Scoreboard Methodology (2020)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amenity: bar, pub, cafe, restaurant, theatre, nightclub, cinema, casino ▪ leisure: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bowling_alley</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fitness_centre</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cafe, restaurant, theatre,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nightclub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shop: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department_store</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mall, clothes, shoes, </a:t>
            </a:r>
            <a:r>
              <a:rPr lang="en-GB" sz="1900" dirty="0" err="1">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doityourself</a:t>
            </a:r>
            <a:r>
              <a:rPr lang="en-GB" sz="19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 furniture,  sports </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GB" dirty="0"/>
          </a:p>
        </p:txBody>
      </p:sp>
    </p:spTree>
    <p:extLst>
      <p:ext uri="{BB962C8B-B14F-4D97-AF65-F5344CB8AC3E}">
        <p14:creationId xmlns:p14="http://schemas.microsoft.com/office/powerpoint/2010/main" val="161022341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{705AE2CE-1A66-41D1-A954-0D4D986748FF}tf67061901_win32</Template>
  <TotalTime>7103</TotalTime>
  <Words>1634</Words>
  <Application>Microsoft Office PowerPoint</Application>
  <PresentationFormat>Widescreen</PresentationFormat>
  <Paragraphs>135</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Franklin Gothic Book</vt:lpstr>
      <vt:lpstr>Franklin Gothic Demi</vt:lpstr>
      <vt:lpstr>Gill Sans MT</vt:lpstr>
      <vt:lpstr>Hind</vt:lpstr>
      <vt:lpstr>Times New Roman</vt:lpstr>
      <vt:lpstr>Wingdings</vt:lpstr>
      <vt:lpstr>Wingdings 2</vt:lpstr>
      <vt:lpstr>DividendVTI</vt:lpstr>
      <vt:lpstr>ST JOSEPH MERCY HOSPITAL</vt:lpstr>
      <vt:lpstr>St Joseph Mercy Hospital </vt:lpstr>
      <vt:lpstr>Objective of the RESEARCH </vt:lpstr>
      <vt:lpstr>SPONSORS FOR THE PROJECT </vt:lpstr>
      <vt:lpstr>Demographic Variable list </vt:lpstr>
      <vt:lpstr> DEFINING VARIABLES FOR THE RESEARCH </vt:lpstr>
      <vt:lpstr>DEFINING VARIABLES FOR THE RESEARCH</vt:lpstr>
      <vt:lpstr>VARIABLES FROM UNCAST DATA  Methodology for US Social Distancing Scoreboard</vt:lpstr>
      <vt:lpstr>VARIABLES FROM UNCAST  Methodology for US Social Distancing Scoreboard</vt:lpstr>
      <vt:lpstr>VARIABLES FROM UNCAST  Methodology for US Social Distancing Scoreboard</vt:lpstr>
      <vt:lpstr>DASHBOARD ANALYSIS </vt:lpstr>
      <vt:lpstr>Trends of cases vs trends of deaths </vt:lpstr>
      <vt:lpstr>GEO CASES </vt:lpstr>
      <vt:lpstr>GEO DEATHS </vt:lpstr>
      <vt:lpstr>OVERALL CASES SPREAD TREND </vt:lpstr>
      <vt:lpstr>Correlation Matrix </vt:lpstr>
      <vt:lpstr>Correlation- Metrics and Demographic variables </vt:lpstr>
      <vt:lpstr>CORRELATION-Metrics and demographic variables</vt:lpstr>
      <vt:lpstr>SOLUTION EVALUATION </vt:lpstr>
      <vt:lpstr>Lessons Learned </vt:lpstr>
      <vt:lpstr>LIMITATIONS </vt:lpstr>
      <vt:lpstr>FUTURE WORK </vt:lpstr>
      <vt:lpstr>Major sources for data collection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JOSEPH MERCY HOSPITAL</dc:title>
  <dc:creator>priyanka sabnani</dc:creator>
  <cp:lastModifiedBy>priyanka sabnani</cp:lastModifiedBy>
  <cp:revision>71</cp:revision>
  <dcterms:created xsi:type="dcterms:W3CDTF">2021-02-16T19:44:08Z</dcterms:created>
  <dcterms:modified xsi:type="dcterms:W3CDTF">2021-04-23T10:29:29Z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